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9.png" ContentType="image/png"/>
  <Override PartName="/ppt/media/image7.jpeg" ContentType="image/jpeg"/>
  <Override PartName="/ppt/media/image28.jpeg" ContentType="image/jpeg"/>
  <Override PartName="/ppt/media/image21.gif" ContentType="image/gif"/>
  <Override PartName="/ppt/media/image1.png" ContentType="image/png"/>
  <Override PartName="/ppt/media/image58.png" ContentType="image/png"/>
  <Override PartName="/ppt/media/image2.png" ContentType="image/png"/>
  <Override PartName="/ppt/media/image59.png" ContentType="image/png"/>
  <Override PartName="/ppt/media/image17.jpeg" ContentType="image/jpeg"/>
  <Override PartName="/ppt/media/image3.png" ContentType="image/png"/>
  <Override PartName="/ppt/media/image6.jpeg" ContentType="image/jpeg"/>
  <Override PartName="/ppt/media/image45.jpeg" ContentType="image/jpeg"/>
  <Override PartName="/ppt/media/image70.png" ContentType="image/png"/>
  <Override PartName="/ppt/media/image4.png" ContentType="image/png"/>
  <Override PartName="/ppt/media/image5.jpeg" ContentType="image/jpeg"/>
  <Override PartName="/ppt/media/image8.png" ContentType="image/png"/>
  <Override PartName="/ppt/media/image10.jpeg" ContentType="image/jpeg"/>
  <Override PartName="/ppt/media/image56.png" ContentType="image/png"/>
  <Override PartName="/ppt/media/image66.png" ContentType="image/png"/>
  <Override PartName="/ppt/media/image11.jpeg" ContentType="image/jpeg"/>
  <Override PartName="/ppt/media/image12.jpeg" ContentType="image/jpeg"/>
  <Override PartName="/ppt/media/image13.jpeg" ContentType="image/jpeg"/>
  <Override PartName="/ppt/media/image44.jpeg" ContentType="image/jpeg"/>
  <Override PartName="/ppt/media/image14.gif" ContentType="image/gif"/>
  <Override PartName="/ppt/media/image15.png" ContentType="image/png"/>
  <Override PartName="/ppt/media/image16.png" ContentType="image/png"/>
  <Override PartName="/ppt/media/image18.png" ContentType="image/png"/>
  <Override PartName="/ppt/media/image22.png" ContentType="image/png"/>
  <Override PartName="/ppt/media/image19.jpeg" ContentType="image/jpeg"/>
  <Override PartName="/ppt/media/image20.jpeg" ContentType="image/jpeg"/>
  <Override PartName="/ppt/media/image47.jpeg" ContentType="image/jpeg"/>
  <Override PartName="/ppt/media/image23.png" ContentType="image/png"/>
  <Override PartName="/ppt/media/image24.png" ContentType="image/png"/>
  <Override PartName="/ppt/media/image25.png" ContentType="image/png"/>
  <Override PartName="/ppt/media/image26.gif" ContentType="image/gif"/>
  <Override PartName="/ppt/media/image27.gif" ContentType="image/gif"/>
  <Override PartName="/ppt/media/image29.jpeg" ContentType="image/jpeg"/>
  <Override PartName="/ppt/media/image30.jpeg" ContentType="image/jpeg"/>
  <Override PartName="/ppt/media/image63.gif" ContentType="image/gif"/>
  <Override PartName="/ppt/media/image31.jpeg" ContentType="image/jpeg"/>
  <Override PartName="/ppt/media/image52.png" ContentType="image/png"/>
  <Override PartName="/ppt/media/image32.jpeg" ContentType="image/jpeg"/>
  <Override PartName="/ppt/media/image33.png" ContentType="image/png"/>
  <Override PartName="/ppt/media/image34.png" ContentType="image/png"/>
  <Override PartName="/ppt/media/image35.png" ContentType="image/png"/>
  <Override PartName="/ppt/media/image57.gif" ContentType="image/gif"/>
  <Override PartName="/ppt/media/image36.png" ContentType="image/png"/>
  <Override PartName="/ppt/media/image37.png" ContentType="image/png"/>
  <Override PartName="/ppt/media/image38.jpeg" ContentType="image/jpeg"/>
  <Override PartName="/ppt/media/image39.jpeg" ContentType="image/jpeg"/>
  <Override PartName="/ppt/media/image55.png" ContentType="image/png"/>
  <Override PartName="/ppt/media/image40.jpeg" ContentType="image/jpeg"/>
  <Override PartName="/ppt/media/image41.jpeg" ContentType="image/jpeg"/>
  <Override PartName="/ppt/media/image42.jpeg" ContentType="image/jpeg"/>
  <Override PartName="/ppt/media/image50.png" ContentType="image/png"/>
  <Override PartName="/ppt/media/image43.jpeg" ContentType="image/jpeg"/>
  <Override PartName="/ppt/media/image46.jpeg" ContentType="image/jpeg"/>
  <Override PartName="/ppt/media/image48.png" ContentType="image/png"/>
  <Override PartName="/ppt/media/image49.jpeg" ContentType="image/jpeg"/>
  <Override PartName="/ppt/media/image51.png" ContentType="image/png"/>
  <Override PartName="/ppt/media/image53.jpeg" ContentType="image/jpeg"/>
  <Override PartName="/ppt/media/image54.jpeg" ContentType="image/jpeg"/>
  <Override PartName="/ppt/media/image60.gif" ContentType="image/gif"/>
  <Override PartName="/ppt/media/image61.png" ContentType="image/png"/>
  <Override PartName="/ppt/media/image62.gif" ContentType="image/gif"/>
  <Override PartName="/ppt/media/image64.jpeg" ContentType="image/jpeg"/>
  <Override PartName="/ppt/media/image65.png" ContentType="image/png"/>
  <Override PartName="/ppt/media/image67.png" ContentType="image/png"/>
  <Override PartName="/ppt/media/image68.png" ContentType="image/png"/>
  <Override PartName="/ppt/media/image69.png" ContentType="image/png"/>
  <Override PartName="/ppt/media/image71.jpeg" ContentType="image/jpeg"/>
  <Override PartName="/ppt/comments/comment28.xml" ContentType="application/vnd.openxmlformats-officedocument.presentationml.comments+xml"/>
  <Override PartName="/ppt/comments/comment29.xml" ContentType="application/vnd.openxmlformats-officedocument.presentationml.comments+xml"/>
  <Override PartName="/ppt/comments/comment38.xml" ContentType="application/vnd.openxmlformats-officedocument.presentationml.comments+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commentAuthors.xml" ContentType="application/vnd.openxmlformats-officedocument.presentationml.commentAuthor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x="12192000" cy="6858000"/>
  <p:notesSz cx="7559675" cy="10691812"/>
</p:presentation>
</file>

<file path=ppt/commentAuthors.xml><?xml version="1.0" encoding="utf-8"?>
<p:cmAuthorLst xmlns:p="http://schemas.openxmlformats.org/presentationml/2006/main">
  <p:cmAuthor id="0" name="Ljubic, Simon" initials="LS" lastIdx="2" clrIdx="0"/>
  <p:cmAuthor id="1" name="Simon Ljubic" initials="SL" lastIdx="1" clrIdx="1"/>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commentAuthors" Target="commentAuthors.xml"/>
</Relationships>
</file>

<file path=ppt/comments/comment28.xml><?xml version="1.0" encoding="utf-8"?>
<p:cmLst xmlns:p="http://schemas.openxmlformats.org/presentationml/2006/main">
  <p:cm authorId="0" dt="2018-07-20T18:07:26.907000000" idx="1">
    <p:pos x="0" y="0"/>
    <p:text/>
  </p:cm>
</p:cmLst>
</file>

<file path=ppt/comments/comment29.xml><?xml version="1.0" encoding="utf-8"?>
<p:cmLst xmlns:p="http://schemas.openxmlformats.org/presentationml/2006/main">
  <p:cm authorId="0" dt="2018-07-22T17:40:47.759000000" idx="2">
    <p:pos x="0" y="0"/>
    <p:text/>
  </p:cm>
</p:cmLst>
</file>

<file path=ppt/comments/comment38.xml><?xml version="1.0" encoding="utf-8"?>
<p:cmLst xmlns:p="http://schemas.openxmlformats.org/presentationml/2006/main">
  <p:cm authorId="1" dt="2018-09-11T17:55:04.206000000" idx="1">
    <p:pos x="0" y="0"/>
    <p:text/>
  </p:cm>
</p:cmLst>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41" name="PlaceHolder 2"/>
          <p:cNvSpPr>
            <a:spLocks noGrp="1"/>
          </p:cNvSpPr>
          <p:nvPr>
            <p:ph type="body"/>
          </p:nvPr>
        </p:nvSpPr>
        <p:spPr>
          <a:xfrm>
            <a:off x="1484280" y="266688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42" name="PlaceHolder 3"/>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44"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45"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46"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47" name="PlaceHolder 5"/>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49" name="PlaceHolder 2"/>
          <p:cNvSpPr>
            <a:spLocks noGrp="1"/>
          </p:cNvSpPr>
          <p:nvPr>
            <p:ph type="body"/>
          </p:nvPr>
        </p:nvSpPr>
        <p:spPr>
          <a:xfrm>
            <a:off x="148428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50" name="PlaceHolder 3"/>
          <p:cNvSpPr>
            <a:spLocks noGrp="1"/>
          </p:cNvSpPr>
          <p:nvPr>
            <p:ph type="body"/>
          </p:nvPr>
        </p:nvSpPr>
        <p:spPr>
          <a:xfrm>
            <a:off x="313920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51" name="PlaceHolder 4"/>
          <p:cNvSpPr>
            <a:spLocks noGrp="1"/>
          </p:cNvSpPr>
          <p:nvPr>
            <p:ph type="body"/>
          </p:nvPr>
        </p:nvSpPr>
        <p:spPr>
          <a:xfrm>
            <a:off x="479412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52" name="PlaceHolder 5"/>
          <p:cNvSpPr>
            <a:spLocks noGrp="1"/>
          </p:cNvSpPr>
          <p:nvPr>
            <p:ph type="body"/>
          </p:nvPr>
        </p:nvSpPr>
        <p:spPr>
          <a:xfrm>
            <a:off x="148428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53" name="PlaceHolder 6"/>
          <p:cNvSpPr>
            <a:spLocks noGrp="1"/>
          </p:cNvSpPr>
          <p:nvPr>
            <p:ph type="body"/>
          </p:nvPr>
        </p:nvSpPr>
        <p:spPr>
          <a:xfrm>
            <a:off x="313920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54" name="PlaceHolder 7"/>
          <p:cNvSpPr>
            <a:spLocks noGrp="1"/>
          </p:cNvSpPr>
          <p:nvPr>
            <p:ph type="body"/>
          </p:nvPr>
        </p:nvSpPr>
        <p:spPr>
          <a:xfrm>
            <a:off x="479412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7"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68" name="PlaceHolder 2"/>
          <p:cNvSpPr>
            <a:spLocks noGrp="1"/>
          </p:cNvSpPr>
          <p:nvPr>
            <p:ph type="subTitle"/>
          </p:nvPr>
        </p:nvSpPr>
        <p:spPr>
          <a:xfrm>
            <a:off x="1484280" y="2666880"/>
            <a:ext cx="4894560" cy="312372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70" name="PlaceHolder 2"/>
          <p:cNvSpPr>
            <a:spLocks noGrp="1"/>
          </p:cNvSpPr>
          <p:nvPr>
            <p:ph type="body"/>
          </p:nvPr>
        </p:nvSpPr>
        <p:spPr>
          <a:xfrm>
            <a:off x="1484280" y="2666880"/>
            <a:ext cx="489456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72"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73"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4"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 name="PlaceHolder 1"/>
          <p:cNvSpPr>
            <a:spLocks noGrp="1"/>
          </p:cNvSpPr>
          <p:nvPr>
            <p:ph type="subTitle"/>
          </p:nvPr>
        </p:nvSpPr>
        <p:spPr>
          <a:xfrm>
            <a:off x="1484280" y="685800"/>
            <a:ext cx="10018440" cy="812304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77"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78"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79"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20" name="PlaceHolder 2"/>
          <p:cNvSpPr>
            <a:spLocks noGrp="1"/>
          </p:cNvSpPr>
          <p:nvPr>
            <p:ph type="subTitle"/>
          </p:nvPr>
        </p:nvSpPr>
        <p:spPr>
          <a:xfrm>
            <a:off x="1484280" y="2666880"/>
            <a:ext cx="4894560" cy="312372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81"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82"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83" name="PlaceHolder 4"/>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85"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86"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87" name="PlaceHolder 4"/>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89" name="PlaceHolder 2"/>
          <p:cNvSpPr>
            <a:spLocks noGrp="1"/>
          </p:cNvSpPr>
          <p:nvPr>
            <p:ph type="body"/>
          </p:nvPr>
        </p:nvSpPr>
        <p:spPr>
          <a:xfrm>
            <a:off x="1484280" y="266688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0" name="PlaceHolder 3"/>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92"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3"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4"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5" name="PlaceHolder 5"/>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97" name="PlaceHolder 2"/>
          <p:cNvSpPr>
            <a:spLocks noGrp="1"/>
          </p:cNvSpPr>
          <p:nvPr>
            <p:ph type="body"/>
          </p:nvPr>
        </p:nvSpPr>
        <p:spPr>
          <a:xfrm>
            <a:off x="148428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8" name="PlaceHolder 3"/>
          <p:cNvSpPr>
            <a:spLocks noGrp="1"/>
          </p:cNvSpPr>
          <p:nvPr>
            <p:ph type="body"/>
          </p:nvPr>
        </p:nvSpPr>
        <p:spPr>
          <a:xfrm>
            <a:off x="313920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99" name="PlaceHolder 4"/>
          <p:cNvSpPr>
            <a:spLocks noGrp="1"/>
          </p:cNvSpPr>
          <p:nvPr>
            <p:ph type="body"/>
          </p:nvPr>
        </p:nvSpPr>
        <p:spPr>
          <a:xfrm>
            <a:off x="479412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00" name="PlaceHolder 5"/>
          <p:cNvSpPr>
            <a:spLocks noGrp="1"/>
          </p:cNvSpPr>
          <p:nvPr>
            <p:ph type="body"/>
          </p:nvPr>
        </p:nvSpPr>
        <p:spPr>
          <a:xfrm>
            <a:off x="148428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01" name="PlaceHolder 6"/>
          <p:cNvSpPr>
            <a:spLocks noGrp="1"/>
          </p:cNvSpPr>
          <p:nvPr>
            <p:ph type="body"/>
          </p:nvPr>
        </p:nvSpPr>
        <p:spPr>
          <a:xfrm>
            <a:off x="313920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02" name="PlaceHolder 7"/>
          <p:cNvSpPr>
            <a:spLocks noGrp="1"/>
          </p:cNvSpPr>
          <p:nvPr>
            <p:ph type="body"/>
          </p:nvPr>
        </p:nvSpPr>
        <p:spPr>
          <a:xfrm>
            <a:off x="479412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5"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16" name="PlaceHolder 2"/>
          <p:cNvSpPr>
            <a:spLocks noGrp="1"/>
          </p:cNvSpPr>
          <p:nvPr>
            <p:ph type="subTitle"/>
          </p:nvPr>
        </p:nvSpPr>
        <p:spPr>
          <a:xfrm>
            <a:off x="1484280" y="2666880"/>
            <a:ext cx="4894560" cy="312372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18" name="PlaceHolder 2"/>
          <p:cNvSpPr>
            <a:spLocks noGrp="1"/>
          </p:cNvSpPr>
          <p:nvPr>
            <p:ph type="body"/>
          </p:nvPr>
        </p:nvSpPr>
        <p:spPr>
          <a:xfrm>
            <a:off x="1484280" y="2666880"/>
            <a:ext cx="489456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20"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21"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2"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22" name="PlaceHolder 2"/>
          <p:cNvSpPr>
            <a:spLocks noGrp="1"/>
          </p:cNvSpPr>
          <p:nvPr>
            <p:ph type="body"/>
          </p:nvPr>
        </p:nvSpPr>
        <p:spPr>
          <a:xfrm>
            <a:off x="1484280" y="2666880"/>
            <a:ext cx="489456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3" name="PlaceHolder 1"/>
          <p:cNvSpPr>
            <a:spLocks noGrp="1"/>
          </p:cNvSpPr>
          <p:nvPr>
            <p:ph type="subTitle"/>
          </p:nvPr>
        </p:nvSpPr>
        <p:spPr>
          <a:xfrm>
            <a:off x="1484280" y="685800"/>
            <a:ext cx="10018440" cy="812304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25"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26"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27"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29"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30"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31" name="PlaceHolder 4"/>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33"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34"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35" name="PlaceHolder 4"/>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37" name="PlaceHolder 2"/>
          <p:cNvSpPr>
            <a:spLocks noGrp="1"/>
          </p:cNvSpPr>
          <p:nvPr>
            <p:ph type="body"/>
          </p:nvPr>
        </p:nvSpPr>
        <p:spPr>
          <a:xfrm>
            <a:off x="1484280" y="266688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38" name="PlaceHolder 3"/>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40"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1"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2"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3" name="PlaceHolder 5"/>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45" name="PlaceHolder 2"/>
          <p:cNvSpPr>
            <a:spLocks noGrp="1"/>
          </p:cNvSpPr>
          <p:nvPr>
            <p:ph type="body"/>
          </p:nvPr>
        </p:nvSpPr>
        <p:spPr>
          <a:xfrm>
            <a:off x="148428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6" name="PlaceHolder 3"/>
          <p:cNvSpPr>
            <a:spLocks noGrp="1"/>
          </p:cNvSpPr>
          <p:nvPr>
            <p:ph type="body"/>
          </p:nvPr>
        </p:nvSpPr>
        <p:spPr>
          <a:xfrm>
            <a:off x="313920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7" name="PlaceHolder 4"/>
          <p:cNvSpPr>
            <a:spLocks noGrp="1"/>
          </p:cNvSpPr>
          <p:nvPr>
            <p:ph type="body"/>
          </p:nvPr>
        </p:nvSpPr>
        <p:spPr>
          <a:xfrm>
            <a:off x="479412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8" name="PlaceHolder 5"/>
          <p:cNvSpPr>
            <a:spLocks noGrp="1"/>
          </p:cNvSpPr>
          <p:nvPr>
            <p:ph type="body"/>
          </p:nvPr>
        </p:nvSpPr>
        <p:spPr>
          <a:xfrm>
            <a:off x="148428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49" name="PlaceHolder 6"/>
          <p:cNvSpPr>
            <a:spLocks noGrp="1"/>
          </p:cNvSpPr>
          <p:nvPr>
            <p:ph type="body"/>
          </p:nvPr>
        </p:nvSpPr>
        <p:spPr>
          <a:xfrm>
            <a:off x="313920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50" name="PlaceHolder 7"/>
          <p:cNvSpPr>
            <a:spLocks noGrp="1"/>
          </p:cNvSpPr>
          <p:nvPr>
            <p:ph type="body"/>
          </p:nvPr>
        </p:nvSpPr>
        <p:spPr>
          <a:xfrm>
            <a:off x="479412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65" name="PlaceHolder 2"/>
          <p:cNvSpPr>
            <a:spLocks noGrp="1"/>
          </p:cNvSpPr>
          <p:nvPr>
            <p:ph type="subTitle"/>
          </p:nvPr>
        </p:nvSpPr>
        <p:spPr>
          <a:xfrm>
            <a:off x="1484280" y="2666880"/>
            <a:ext cx="4894560" cy="312372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67" name="PlaceHolder 2"/>
          <p:cNvSpPr>
            <a:spLocks noGrp="1"/>
          </p:cNvSpPr>
          <p:nvPr>
            <p:ph type="body"/>
          </p:nvPr>
        </p:nvSpPr>
        <p:spPr>
          <a:xfrm>
            <a:off x="1484280" y="2666880"/>
            <a:ext cx="489456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24"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25"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69"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70"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1484280" y="685800"/>
            <a:ext cx="10018440" cy="812304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74"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75"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76"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78"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179"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80" name="PlaceHolder 4"/>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82"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83"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84" name="PlaceHolder 4"/>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86" name="PlaceHolder 2"/>
          <p:cNvSpPr>
            <a:spLocks noGrp="1"/>
          </p:cNvSpPr>
          <p:nvPr>
            <p:ph type="body"/>
          </p:nvPr>
        </p:nvSpPr>
        <p:spPr>
          <a:xfrm>
            <a:off x="1484280" y="266688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87" name="PlaceHolder 3"/>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89"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0"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1"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2" name="PlaceHolder 5"/>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194" name="PlaceHolder 2"/>
          <p:cNvSpPr>
            <a:spLocks noGrp="1"/>
          </p:cNvSpPr>
          <p:nvPr>
            <p:ph type="body"/>
          </p:nvPr>
        </p:nvSpPr>
        <p:spPr>
          <a:xfrm>
            <a:off x="148428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5" name="PlaceHolder 3"/>
          <p:cNvSpPr>
            <a:spLocks noGrp="1"/>
          </p:cNvSpPr>
          <p:nvPr>
            <p:ph type="body"/>
          </p:nvPr>
        </p:nvSpPr>
        <p:spPr>
          <a:xfrm>
            <a:off x="313920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6" name="PlaceHolder 4"/>
          <p:cNvSpPr>
            <a:spLocks noGrp="1"/>
          </p:cNvSpPr>
          <p:nvPr>
            <p:ph type="body"/>
          </p:nvPr>
        </p:nvSpPr>
        <p:spPr>
          <a:xfrm>
            <a:off x="4794120" y="266688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7" name="PlaceHolder 5"/>
          <p:cNvSpPr>
            <a:spLocks noGrp="1"/>
          </p:cNvSpPr>
          <p:nvPr>
            <p:ph type="body"/>
          </p:nvPr>
        </p:nvSpPr>
        <p:spPr>
          <a:xfrm>
            <a:off x="148428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8" name="PlaceHolder 6"/>
          <p:cNvSpPr>
            <a:spLocks noGrp="1"/>
          </p:cNvSpPr>
          <p:nvPr>
            <p:ph type="body"/>
          </p:nvPr>
        </p:nvSpPr>
        <p:spPr>
          <a:xfrm>
            <a:off x="313920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199" name="PlaceHolder 7"/>
          <p:cNvSpPr>
            <a:spLocks noGrp="1"/>
          </p:cNvSpPr>
          <p:nvPr>
            <p:ph type="body"/>
          </p:nvPr>
        </p:nvSpPr>
        <p:spPr>
          <a:xfrm>
            <a:off x="4794120" y="4298400"/>
            <a:ext cx="157572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 name="PlaceHolder 1"/>
          <p:cNvSpPr>
            <a:spLocks noGrp="1"/>
          </p:cNvSpPr>
          <p:nvPr>
            <p:ph type="subTitle"/>
          </p:nvPr>
        </p:nvSpPr>
        <p:spPr>
          <a:xfrm>
            <a:off x="1484280" y="685800"/>
            <a:ext cx="10018440" cy="8123040"/>
          </a:xfrm>
          <a:prstGeom prst="rect">
            <a:avLst/>
          </a:prstGeom>
        </p:spPr>
        <p:txBody>
          <a:bodyPr lIns="0" rIns="0" tIns="0" bIns="0" anchor="ctr"/>
          <a:p>
            <a:pPr algn="ctr"/>
            <a:endParaRPr b="0" lang="en-A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29"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30" name="PlaceHolder 3"/>
          <p:cNvSpPr>
            <a:spLocks noGrp="1"/>
          </p:cNvSpPr>
          <p:nvPr>
            <p:ph type="body"/>
          </p:nvPr>
        </p:nvSpPr>
        <p:spPr>
          <a:xfrm>
            <a:off x="399240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31" name="PlaceHolder 4"/>
          <p:cNvSpPr>
            <a:spLocks noGrp="1"/>
          </p:cNvSpPr>
          <p:nvPr>
            <p:ph type="body"/>
          </p:nvPr>
        </p:nvSpPr>
        <p:spPr>
          <a:xfrm>
            <a:off x="148428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33" name="PlaceHolder 2"/>
          <p:cNvSpPr>
            <a:spLocks noGrp="1"/>
          </p:cNvSpPr>
          <p:nvPr>
            <p:ph type="body"/>
          </p:nvPr>
        </p:nvSpPr>
        <p:spPr>
          <a:xfrm>
            <a:off x="1484280" y="2666880"/>
            <a:ext cx="2388240" cy="3123720"/>
          </a:xfrm>
          <a:prstGeom prst="rect">
            <a:avLst/>
          </a:prstGeom>
        </p:spPr>
        <p:txBody>
          <a:bodyPr lIns="0" rIns="0" tIns="0" bIns="0">
            <a:normAutofit/>
          </a:bodyPr>
          <a:p>
            <a:endParaRPr b="0" lang="en-US" sz="2400" spc="-1" strike="noStrike">
              <a:solidFill>
                <a:srgbClr val="000000"/>
              </a:solidFill>
              <a:latin typeface="Corbel"/>
            </a:endParaRPr>
          </a:p>
        </p:txBody>
      </p:sp>
      <p:sp>
        <p:nvSpPr>
          <p:cNvPr id="34"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35" name="PlaceHolder 4"/>
          <p:cNvSpPr>
            <a:spLocks noGrp="1"/>
          </p:cNvSpPr>
          <p:nvPr>
            <p:ph type="body"/>
          </p:nvPr>
        </p:nvSpPr>
        <p:spPr>
          <a:xfrm>
            <a:off x="3992400" y="429840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484280" y="685800"/>
            <a:ext cx="10018440" cy="1752120"/>
          </a:xfrm>
          <a:prstGeom prst="rect">
            <a:avLst/>
          </a:prstGeom>
        </p:spPr>
        <p:txBody>
          <a:bodyPr lIns="0" rIns="0" tIns="0" bIns="0" anchor="ctr"/>
          <a:p>
            <a:endParaRPr b="0" lang="en-US" sz="1800" spc="-1" strike="noStrike">
              <a:solidFill>
                <a:srgbClr val="000000"/>
              </a:solidFill>
              <a:latin typeface="Corbel"/>
            </a:endParaRPr>
          </a:p>
        </p:txBody>
      </p:sp>
      <p:sp>
        <p:nvSpPr>
          <p:cNvPr id="37" name="PlaceHolder 2"/>
          <p:cNvSpPr>
            <a:spLocks noGrp="1"/>
          </p:cNvSpPr>
          <p:nvPr>
            <p:ph type="body"/>
          </p:nvPr>
        </p:nvSpPr>
        <p:spPr>
          <a:xfrm>
            <a:off x="148428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38" name="PlaceHolder 3"/>
          <p:cNvSpPr>
            <a:spLocks noGrp="1"/>
          </p:cNvSpPr>
          <p:nvPr>
            <p:ph type="body"/>
          </p:nvPr>
        </p:nvSpPr>
        <p:spPr>
          <a:xfrm>
            <a:off x="3992400" y="2666880"/>
            <a:ext cx="2388240" cy="1489680"/>
          </a:xfrm>
          <a:prstGeom prst="rect">
            <a:avLst/>
          </a:prstGeom>
        </p:spPr>
        <p:txBody>
          <a:bodyPr lIns="0" rIns="0" tIns="0" bIns="0">
            <a:normAutofit/>
          </a:bodyPr>
          <a:p>
            <a:endParaRPr b="0" lang="en-US" sz="2400" spc="-1" strike="noStrike">
              <a:solidFill>
                <a:srgbClr val="000000"/>
              </a:solidFill>
              <a:latin typeface="Corbel"/>
            </a:endParaRPr>
          </a:p>
        </p:txBody>
      </p:sp>
      <p:sp>
        <p:nvSpPr>
          <p:cNvPr id="39" name="PlaceHolder 4"/>
          <p:cNvSpPr>
            <a:spLocks noGrp="1"/>
          </p:cNvSpPr>
          <p:nvPr>
            <p:ph type="body"/>
          </p:nvPr>
        </p:nvSpPr>
        <p:spPr>
          <a:xfrm>
            <a:off x="1484280" y="4298400"/>
            <a:ext cx="4894560" cy="1489680"/>
          </a:xfrm>
          <a:prstGeom prst="rect">
            <a:avLst/>
          </a:prstGeom>
        </p:spPr>
        <p:txBody>
          <a:bodyPr lIns="0" rIns="0" tIns="0" bIns="0">
            <a:normAutofit/>
          </a:bodyPr>
          <a:p>
            <a:endParaRPr b="0" lang="en-US" sz="2400" spc="-1" strike="noStrike">
              <a:solidFill>
                <a:srgbClr val="000000"/>
              </a:solidFill>
              <a:latin typeface="Corbe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0" name="Group 1"/>
          <p:cNvGrpSpPr/>
          <p:nvPr/>
        </p:nvGrpSpPr>
        <p:grpSpPr>
          <a:xfrm>
            <a:off x="150840" y="0"/>
            <a:ext cx="2436480" cy="6857640"/>
            <a:chOff x="150840" y="0"/>
            <a:chExt cx="2436480" cy="6857640"/>
          </a:xfrm>
        </p:grpSpPr>
        <p:sp>
          <p:nvSpPr>
            <p:cNvPr id="1" name="CustomShape 2"/>
            <p:cNvSpPr/>
            <p:nvPr/>
          </p:nvSpPr>
          <p:spPr>
            <a:xfrm>
              <a:off x="457200" y="0"/>
              <a:ext cx="1122120" cy="5328720"/>
            </a:xfrm>
            <a:custGeom>
              <a:avLst/>
              <a:gdLst/>
              <a:ahLst/>
              <a:rect l="l" t="t" r="r" b="b"/>
              <a:pathLst>
                <a:path w="707" h="3357">
                  <a:moveTo>
                    <a:pt x="0" y="3330"/>
                  </a:moveTo>
                  <a:lnTo>
                    <a:pt x="156" y="3357"/>
                  </a:lnTo>
                  <a:lnTo>
                    <a:pt x="707" y="0"/>
                  </a:lnTo>
                  <a:lnTo>
                    <a:pt x="547" y="0"/>
                  </a:lnTo>
                  <a:lnTo>
                    <a:pt x="0" y="3330"/>
                  </a:lnTo>
                  <a:close/>
                </a:path>
              </a:pathLst>
            </a:custGeom>
            <a:solidFill>
              <a:schemeClr val="accent1"/>
            </a:solidFill>
            <a:ln>
              <a:noFill/>
            </a:ln>
          </p:spPr>
          <p:style>
            <a:lnRef idx="0"/>
            <a:fillRef idx="0"/>
            <a:effectRef idx="0"/>
            <a:fontRef idx="minor"/>
          </p:style>
        </p:sp>
        <p:sp>
          <p:nvSpPr>
            <p:cNvPr id="2" name="CustomShape 3"/>
            <p:cNvSpPr/>
            <p:nvPr/>
          </p:nvSpPr>
          <p:spPr>
            <a:xfrm>
              <a:off x="150840" y="0"/>
              <a:ext cx="1117080" cy="5276520"/>
            </a:xfrm>
            <a:custGeom>
              <a:avLst/>
              <a:gdLst/>
              <a:ahLst/>
              <a:rect l="l" t="t"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tyle>
            <a:lnRef idx="0"/>
            <a:fillRef idx="0"/>
            <a:effectRef idx="0"/>
            <a:fontRef idx="minor"/>
          </p:style>
        </p:sp>
        <p:sp>
          <p:nvSpPr>
            <p:cNvPr id="3" name="CustomShape 4"/>
            <p:cNvSpPr/>
            <p:nvPr/>
          </p:nvSpPr>
          <p:spPr>
            <a:xfrm>
              <a:off x="150840" y="5238720"/>
              <a:ext cx="1228320" cy="1618920"/>
            </a:xfrm>
            <a:custGeom>
              <a:avLst/>
              <a:gdLst/>
              <a:ahLst/>
              <a:rect l="l" t="t" r="r" b="b"/>
              <a:pathLst>
                <a:path w="774" h="1020">
                  <a:moveTo>
                    <a:pt x="0" y="0"/>
                  </a:moveTo>
                  <a:lnTo>
                    <a:pt x="740" y="1020"/>
                  </a:lnTo>
                  <a:lnTo>
                    <a:pt x="774" y="1020"/>
                  </a:lnTo>
                  <a:lnTo>
                    <a:pt x="0" y="0"/>
                  </a:lnTo>
                  <a:close/>
                </a:path>
              </a:pathLst>
            </a:custGeom>
            <a:solidFill>
              <a:schemeClr val="tx1">
                <a:lumMod val="85000"/>
                <a:lumOff val="15000"/>
              </a:schemeClr>
            </a:solidFill>
            <a:ln>
              <a:noFill/>
            </a:ln>
          </p:spPr>
          <p:style>
            <a:lnRef idx="0"/>
            <a:fillRef idx="0"/>
            <a:effectRef idx="0"/>
            <a:fontRef idx="minor"/>
          </p:style>
        </p:sp>
        <p:sp>
          <p:nvSpPr>
            <p:cNvPr id="4" name="CustomShape 5"/>
            <p:cNvSpPr/>
            <p:nvPr/>
          </p:nvSpPr>
          <p:spPr>
            <a:xfrm>
              <a:off x="457200" y="5291280"/>
              <a:ext cx="1495080" cy="1566360"/>
            </a:xfrm>
            <a:custGeom>
              <a:avLst/>
              <a:gdLst/>
              <a:ahLst/>
              <a:rect l="l" t="t" r="r" b="b"/>
              <a:pathLst>
                <a:path w="942" h="987">
                  <a:moveTo>
                    <a:pt x="0" y="0"/>
                  </a:moveTo>
                  <a:lnTo>
                    <a:pt x="909" y="987"/>
                  </a:lnTo>
                  <a:lnTo>
                    <a:pt x="942" y="987"/>
                  </a:lnTo>
                  <a:lnTo>
                    <a:pt x="0" y="0"/>
                  </a:lnTo>
                  <a:close/>
                </a:path>
              </a:pathLst>
            </a:custGeom>
            <a:solidFill>
              <a:schemeClr val="accent1">
                <a:lumMod val="50000"/>
              </a:schemeClr>
            </a:solidFill>
            <a:ln>
              <a:noFill/>
            </a:ln>
          </p:spPr>
          <p:style>
            <a:lnRef idx="0"/>
            <a:fillRef idx="0"/>
            <a:effectRef idx="0"/>
            <a:fontRef idx="minor"/>
          </p:style>
        </p:sp>
        <p:sp>
          <p:nvSpPr>
            <p:cNvPr id="5" name="CustomShape 6"/>
            <p:cNvSpPr/>
            <p:nvPr/>
          </p:nvSpPr>
          <p:spPr>
            <a:xfrm>
              <a:off x="457200" y="5286240"/>
              <a:ext cx="2130120" cy="1571400"/>
            </a:xfrm>
            <a:custGeom>
              <a:avLst/>
              <a:gdLst/>
              <a:ahLst/>
              <a:rect l="l" t="t"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tyle>
            <a:lnRef idx="0"/>
            <a:fillRef idx="0"/>
            <a:effectRef idx="0"/>
            <a:fontRef idx="minor"/>
          </p:style>
        </p:sp>
        <p:sp>
          <p:nvSpPr>
            <p:cNvPr id="6" name="CustomShape 7"/>
            <p:cNvSpPr/>
            <p:nvPr/>
          </p:nvSpPr>
          <p:spPr>
            <a:xfrm>
              <a:off x="150840" y="5238720"/>
              <a:ext cx="1695240" cy="1618920"/>
            </a:xfrm>
            <a:custGeom>
              <a:avLst/>
              <a:gdLst/>
              <a:ahLst/>
              <a:rect l="l" t="t"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tyle>
            <a:lnRef idx="0"/>
            <a:fillRef idx="0"/>
            <a:effectRef idx="0"/>
            <a:fontRef idx="minor"/>
          </p:style>
        </p:sp>
      </p:grpSp>
      <p:grpSp>
        <p:nvGrpSpPr>
          <p:cNvPr id="7" name="Group 8"/>
          <p:cNvGrpSpPr/>
          <p:nvPr/>
        </p:nvGrpSpPr>
        <p:grpSpPr>
          <a:xfrm>
            <a:off x="546120" y="-4680"/>
            <a:ext cx="5014440" cy="6862320"/>
            <a:chOff x="546120" y="-4680"/>
            <a:chExt cx="5014440" cy="6862320"/>
          </a:xfrm>
        </p:grpSpPr>
        <p:sp>
          <p:nvSpPr>
            <p:cNvPr id="8" name="CustomShape 9"/>
            <p:cNvSpPr/>
            <p:nvPr/>
          </p:nvSpPr>
          <p:spPr>
            <a:xfrm>
              <a:off x="984240" y="-4680"/>
              <a:ext cx="1063440" cy="2782440"/>
            </a:xfrm>
            <a:custGeom>
              <a:avLst/>
              <a:gdLst/>
              <a:ahLst/>
              <a:rect l="l" t="t" r="r" b="b"/>
              <a:pathLst>
                <a:path w="670" h="1753">
                  <a:moveTo>
                    <a:pt x="0" y="1696"/>
                  </a:moveTo>
                  <a:lnTo>
                    <a:pt x="225" y="1753"/>
                  </a:lnTo>
                  <a:lnTo>
                    <a:pt x="670" y="0"/>
                  </a:lnTo>
                  <a:lnTo>
                    <a:pt x="430" y="0"/>
                  </a:lnTo>
                  <a:lnTo>
                    <a:pt x="0" y="1696"/>
                  </a:lnTo>
                  <a:close/>
                </a:path>
              </a:pathLst>
            </a:custGeom>
            <a:solidFill>
              <a:schemeClr val="accent1"/>
            </a:solidFill>
            <a:ln>
              <a:noFill/>
            </a:ln>
          </p:spPr>
          <p:style>
            <a:lnRef idx="0"/>
            <a:fillRef idx="0"/>
            <a:effectRef idx="0"/>
            <a:fontRef idx="minor"/>
          </p:style>
        </p:sp>
        <p:sp>
          <p:nvSpPr>
            <p:cNvPr id="9" name="CustomShape 10"/>
            <p:cNvSpPr/>
            <p:nvPr/>
          </p:nvSpPr>
          <p:spPr>
            <a:xfrm>
              <a:off x="546120" y="-4680"/>
              <a:ext cx="1034640" cy="2673000"/>
            </a:xfrm>
            <a:custGeom>
              <a:avLst/>
              <a:gdLst/>
              <a:ahLst/>
              <a:rect l="l" t="t"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tyle>
            <a:lnRef idx="0"/>
            <a:fillRef idx="0"/>
            <a:effectRef idx="0"/>
            <a:fontRef idx="minor"/>
          </p:style>
        </p:sp>
        <p:sp>
          <p:nvSpPr>
            <p:cNvPr id="10" name="CustomShape 11"/>
            <p:cNvSpPr/>
            <p:nvPr/>
          </p:nvSpPr>
          <p:spPr>
            <a:xfrm>
              <a:off x="546120" y="2583000"/>
              <a:ext cx="2693520" cy="4274640"/>
            </a:xfrm>
            <a:custGeom>
              <a:avLst/>
              <a:gdLst/>
              <a:ahLst/>
              <a:rect l="l" t="t" r="r" b="b"/>
              <a:pathLst>
                <a:path w="1697" h="2693">
                  <a:moveTo>
                    <a:pt x="0" y="0"/>
                  </a:moveTo>
                  <a:lnTo>
                    <a:pt x="1622" y="2693"/>
                  </a:lnTo>
                  <a:lnTo>
                    <a:pt x="1697" y="2693"/>
                  </a:lnTo>
                  <a:lnTo>
                    <a:pt x="0" y="0"/>
                  </a:lnTo>
                  <a:close/>
                </a:path>
              </a:pathLst>
            </a:custGeom>
            <a:solidFill>
              <a:schemeClr val="tx1">
                <a:lumMod val="85000"/>
                <a:lumOff val="15000"/>
              </a:schemeClr>
            </a:solidFill>
            <a:ln>
              <a:noFill/>
            </a:ln>
          </p:spPr>
          <p:style>
            <a:lnRef idx="0"/>
            <a:fillRef idx="0"/>
            <a:effectRef idx="0"/>
            <a:fontRef idx="minor"/>
          </p:style>
        </p:sp>
        <p:sp>
          <p:nvSpPr>
            <p:cNvPr id="11" name="CustomShape 12"/>
            <p:cNvSpPr/>
            <p:nvPr/>
          </p:nvSpPr>
          <p:spPr>
            <a:xfrm>
              <a:off x="988920" y="2692440"/>
              <a:ext cx="3331800" cy="4165200"/>
            </a:xfrm>
            <a:custGeom>
              <a:avLst/>
              <a:gdLst/>
              <a:ahLst/>
              <a:rect l="l" t="t" r="r" b="b"/>
              <a:pathLst>
                <a:path w="2099" h="2624">
                  <a:moveTo>
                    <a:pt x="2099" y="2624"/>
                  </a:moveTo>
                  <a:lnTo>
                    <a:pt x="0" y="0"/>
                  </a:lnTo>
                  <a:lnTo>
                    <a:pt x="2021" y="2624"/>
                  </a:lnTo>
                  <a:lnTo>
                    <a:pt x="2099" y="2624"/>
                  </a:lnTo>
                  <a:close/>
                </a:path>
              </a:pathLst>
            </a:custGeom>
            <a:solidFill>
              <a:schemeClr val="accent1">
                <a:lumMod val="50000"/>
              </a:schemeClr>
            </a:solidFill>
            <a:ln>
              <a:noFill/>
            </a:ln>
          </p:spPr>
          <p:style>
            <a:lnRef idx="0"/>
            <a:fillRef idx="0"/>
            <a:effectRef idx="0"/>
            <a:fontRef idx="minor"/>
          </p:style>
        </p:sp>
        <p:sp>
          <p:nvSpPr>
            <p:cNvPr id="12" name="CustomShape 13"/>
            <p:cNvSpPr/>
            <p:nvPr/>
          </p:nvSpPr>
          <p:spPr>
            <a:xfrm>
              <a:off x="984240" y="2687760"/>
              <a:ext cx="4576320" cy="4169880"/>
            </a:xfrm>
            <a:custGeom>
              <a:avLst/>
              <a:gdLst/>
              <a:ahLst/>
              <a:rect l="l" t="t"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tyle>
            <a:lnRef idx="0"/>
            <a:fillRef idx="0"/>
            <a:effectRef idx="0"/>
            <a:fontRef idx="minor"/>
          </p:style>
        </p:sp>
        <p:sp>
          <p:nvSpPr>
            <p:cNvPr id="13" name="CustomShape 14"/>
            <p:cNvSpPr/>
            <p:nvPr/>
          </p:nvSpPr>
          <p:spPr>
            <a:xfrm>
              <a:off x="546120" y="2577960"/>
              <a:ext cx="3584160" cy="4279680"/>
            </a:xfrm>
            <a:custGeom>
              <a:avLst/>
              <a:gdLst/>
              <a:ahLst/>
              <a:rect l="l" t="t"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tyle>
            <a:lnRef idx="0"/>
            <a:fillRef idx="0"/>
            <a:effectRef idx="0"/>
            <a:fontRef idx="minor"/>
          </p:style>
        </p:sp>
      </p:grpSp>
      <p:sp>
        <p:nvSpPr>
          <p:cNvPr id="14" name="PlaceHolder 15"/>
          <p:cNvSpPr>
            <a:spLocks noGrp="1"/>
          </p:cNvSpPr>
          <p:nvPr>
            <p:ph type="title"/>
          </p:nvPr>
        </p:nvSpPr>
        <p:spPr>
          <a:xfrm>
            <a:off x="2928240" y="1380240"/>
            <a:ext cx="8574120" cy="2615760"/>
          </a:xfrm>
          <a:prstGeom prst="rect">
            <a:avLst/>
          </a:prstGeom>
        </p:spPr>
        <p:txBody>
          <a:bodyPr anchor="b">
            <a:normAutofit/>
          </a:bodyPr>
          <a:p>
            <a:pPr algn="r">
              <a:lnSpc>
                <a:spcPct val="100000"/>
              </a:lnSpc>
            </a:pPr>
            <a:r>
              <a:rPr b="0" lang="en-US" sz="6000" spc="-1" strike="noStrike">
                <a:solidFill>
                  <a:srgbClr val="000000"/>
                </a:solidFill>
                <a:latin typeface="Corbel"/>
              </a:rPr>
              <a:t>Click to edit Master title style</a:t>
            </a:r>
            <a:endParaRPr b="0" lang="en-US" sz="6000" spc="-1" strike="noStrike">
              <a:solidFill>
                <a:srgbClr val="000000"/>
              </a:solidFill>
              <a:latin typeface="Corbel"/>
            </a:endParaRPr>
          </a:p>
        </p:txBody>
      </p:sp>
      <p:sp>
        <p:nvSpPr>
          <p:cNvPr id="15" name="PlaceHolder 16"/>
          <p:cNvSpPr>
            <a:spLocks noGrp="1"/>
          </p:cNvSpPr>
          <p:nvPr>
            <p:ph type="dt"/>
          </p:nvPr>
        </p:nvSpPr>
        <p:spPr>
          <a:xfrm>
            <a:off x="9732600" y="5883120"/>
            <a:ext cx="1142640" cy="364680"/>
          </a:xfrm>
          <a:prstGeom prst="rect">
            <a:avLst/>
          </a:prstGeom>
        </p:spPr>
        <p:txBody>
          <a:bodyPr anchor="ctr"/>
          <a:p>
            <a:pPr algn="r">
              <a:lnSpc>
                <a:spcPct val="100000"/>
              </a:lnSpc>
            </a:pPr>
            <a:fld id="{5CEA3F3C-3D98-4571-AC2E-FFEDAB95430C}" type="datetime">
              <a:rPr b="0" lang="en-AU" sz="1000" spc="-1" strike="noStrike">
                <a:solidFill>
                  <a:srgbClr val="000000"/>
                </a:solidFill>
                <a:latin typeface="Corbel"/>
              </a:rPr>
              <a:t>9/11/18</a:t>
            </a:fld>
            <a:endParaRPr b="0" lang="en-AU" sz="1000" spc="-1" strike="noStrike">
              <a:latin typeface="Times New Roman"/>
            </a:endParaRPr>
          </a:p>
        </p:txBody>
      </p:sp>
      <p:sp>
        <p:nvSpPr>
          <p:cNvPr id="16" name="PlaceHolder 17"/>
          <p:cNvSpPr>
            <a:spLocks noGrp="1"/>
          </p:cNvSpPr>
          <p:nvPr>
            <p:ph type="ftr"/>
          </p:nvPr>
        </p:nvSpPr>
        <p:spPr>
          <a:xfrm>
            <a:off x="5332320" y="5883120"/>
            <a:ext cx="4323600" cy="364680"/>
          </a:xfrm>
          <a:prstGeom prst="rect">
            <a:avLst/>
          </a:prstGeom>
        </p:spPr>
        <p:txBody>
          <a:bodyPr anchor="ctr"/>
          <a:p>
            <a:endParaRPr b="0" lang="en-AU" sz="2400" spc="-1" strike="noStrike">
              <a:latin typeface="Times New Roman"/>
            </a:endParaRPr>
          </a:p>
        </p:txBody>
      </p:sp>
      <p:sp>
        <p:nvSpPr>
          <p:cNvPr id="17" name="PlaceHolder 18"/>
          <p:cNvSpPr>
            <a:spLocks noGrp="1"/>
          </p:cNvSpPr>
          <p:nvPr>
            <p:ph type="sldNum"/>
          </p:nvPr>
        </p:nvSpPr>
        <p:spPr>
          <a:xfrm>
            <a:off x="10951920" y="5883120"/>
            <a:ext cx="550800" cy="364680"/>
          </a:xfrm>
          <a:prstGeom prst="rect">
            <a:avLst/>
          </a:prstGeom>
        </p:spPr>
        <p:txBody>
          <a:bodyPr anchor="ctr"/>
          <a:p>
            <a:pPr algn="r">
              <a:lnSpc>
                <a:spcPct val="100000"/>
              </a:lnSpc>
            </a:pPr>
            <a:fld id="{2BC93712-27BE-4975-B782-6B653BCA1E67}" type="slidenum">
              <a:rPr b="0" lang="en-AU" sz="1000" spc="-1" strike="noStrike">
                <a:solidFill>
                  <a:srgbClr val="000000"/>
                </a:solidFill>
                <a:latin typeface="Corbel"/>
              </a:rPr>
              <a:t>&lt;number&gt;</a:t>
            </a:fld>
            <a:endParaRPr b="0" lang="en-AU" sz="1000" spc="-1" strike="noStrike">
              <a:latin typeface="Times New Roman"/>
            </a:endParaRPr>
          </a:p>
        </p:txBody>
      </p:sp>
      <p:sp>
        <p:nvSpPr>
          <p:cNvPr id="18" name="PlaceHolder 19"/>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Corbel"/>
              </a:rPr>
              <a:t>Click to edit the outline text format</a:t>
            </a:r>
            <a:endParaRPr b="0" lang="en-US" sz="2400" spc="-1" strike="noStrike">
              <a:solidFill>
                <a:srgbClr val="000000"/>
              </a:solidFill>
              <a:latin typeface="Corbe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Corbel"/>
              </a:rPr>
              <a:t>Second Outline Level</a:t>
            </a:r>
            <a:endParaRPr b="0" lang="en-US" sz="1800" spc="-1" strike="noStrike">
              <a:solidFill>
                <a:srgbClr val="000000"/>
              </a:solidFill>
              <a:latin typeface="Corbel"/>
            </a:endParaRPr>
          </a:p>
          <a:p>
            <a:pPr lvl="2" marL="1296000" indent="-288000">
              <a:spcBef>
                <a:spcPts val="850"/>
              </a:spcBef>
              <a:buClr>
                <a:srgbClr val="000000"/>
              </a:buClr>
              <a:buSzPct val="45000"/>
              <a:buFont typeface="Wingdings" charset="2"/>
              <a:buChar char=""/>
            </a:pPr>
            <a:r>
              <a:rPr b="0" lang="en-US" sz="1600" spc="-1" strike="noStrike">
                <a:solidFill>
                  <a:srgbClr val="000000"/>
                </a:solidFill>
                <a:latin typeface="Corbel"/>
              </a:rPr>
              <a:t>Third Outline Level</a:t>
            </a:r>
            <a:endParaRPr b="0" lang="en-US" sz="1600" spc="-1" strike="noStrike">
              <a:solidFill>
                <a:srgbClr val="000000"/>
              </a:solidFill>
              <a:latin typeface="Corbe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Corbel"/>
              </a:rPr>
              <a:t>Fourth Outline Level</a:t>
            </a:r>
            <a:endParaRPr b="0" lang="en-US" sz="1400" spc="-1" strike="noStrike">
              <a:solidFill>
                <a:srgbClr val="000000"/>
              </a:solidFill>
              <a:latin typeface="Corbe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orbel"/>
              </a:rPr>
              <a:t>Fifth Outline Level</a:t>
            </a:r>
            <a:endParaRPr b="0" lang="en-US" sz="2000" spc="-1" strike="noStrike">
              <a:solidFill>
                <a:srgbClr val="000000"/>
              </a:solidFill>
              <a:latin typeface="Corbe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orbel"/>
              </a:rPr>
              <a:t>Sixth Outline Level</a:t>
            </a:r>
            <a:endParaRPr b="0" lang="en-US" sz="2000" spc="-1" strike="noStrike">
              <a:solidFill>
                <a:srgbClr val="000000"/>
              </a:solidFill>
              <a:latin typeface="Corbe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orbel"/>
              </a:rPr>
              <a:t>Seventh Outline Level</a:t>
            </a:r>
            <a:endParaRPr b="0" lang="en-US" sz="2000" spc="-1" strike="noStrike">
              <a:solidFill>
                <a:srgbClr val="000000"/>
              </a:solidFill>
              <a:latin typeface="Corbe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55" name="Group 1"/>
          <p:cNvGrpSpPr/>
          <p:nvPr/>
        </p:nvGrpSpPr>
        <p:grpSpPr>
          <a:xfrm>
            <a:off x="150840" y="0"/>
            <a:ext cx="2436480" cy="6857640"/>
            <a:chOff x="150840" y="0"/>
            <a:chExt cx="2436480" cy="6857640"/>
          </a:xfrm>
        </p:grpSpPr>
        <p:sp>
          <p:nvSpPr>
            <p:cNvPr id="56" name="CustomShape 2"/>
            <p:cNvSpPr/>
            <p:nvPr/>
          </p:nvSpPr>
          <p:spPr>
            <a:xfrm>
              <a:off x="457200" y="0"/>
              <a:ext cx="1122120" cy="5328720"/>
            </a:xfrm>
            <a:custGeom>
              <a:avLst/>
              <a:gdLst/>
              <a:ahLst/>
              <a:rect l="l" t="t" r="r" b="b"/>
              <a:pathLst>
                <a:path w="707" h="3357">
                  <a:moveTo>
                    <a:pt x="0" y="3330"/>
                  </a:moveTo>
                  <a:lnTo>
                    <a:pt x="156" y="3357"/>
                  </a:lnTo>
                  <a:lnTo>
                    <a:pt x="707" y="0"/>
                  </a:lnTo>
                  <a:lnTo>
                    <a:pt x="547" y="0"/>
                  </a:lnTo>
                  <a:lnTo>
                    <a:pt x="0" y="3330"/>
                  </a:lnTo>
                  <a:close/>
                </a:path>
              </a:pathLst>
            </a:custGeom>
            <a:solidFill>
              <a:schemeClr val="accent1"/>
            </a:solidFill>
            <a:ln>
              <a:noFill/>
            </a:ln>
          </p:spPr>
          <p:style>
            <a:lnRef idx="0"/>
            <a:fillRef idx="0"/>
            <a:effectRef idx="0"/>
            <a:fontRef idx="minor"/>
          </p:style>
        </p:sp>
        <p:sp>
          <p:nvSpPr>
            <p:cNvPr id="57" name="CustomShape 3"/>
            <p:cNvSpPr/>
            <p:nvPr/>
          </p:nvSpPr>
          <p:spPr>
            <a:xfrm>
              <a:off x="150840" y="0"/>
              <a:ext cx="1117080" cy="5276520"/>
            </a:xfrm>
            <a:custGeom>
              <a:avLst/>
              <a:gdLst/>
              <a:ahLst/>
              <a:rect l="l" t="t"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tyle>
            <a:lnRef idx="0"/>
            <a:fillRef idx="0"/>
            <a:effectRef idx="0"/>
            <a:fontRef idx="minor"/>
          </p:style>
        </p:sp>
        <p:sp>
          <p:nvSpPr>
            <p:cNvPr id="58" name="CustomShape 4"/>
            <p:cNvSpPr/>
            <p:nvPr/>
          </p:nvSpPr>
          <p:spPr>
            <a:xfrm>
              <a:off x="150840" y="5238720"/>
              <a:ext cx="1228320" cy="1618920"/>
            </a:xfrm>
            <a:custGeom>
              <a:avLst/>
              <a:gdLst/>
              <a:ahLst/>
              <a:rect l="l" t="t" r="r" b="b"/>
              <a:pathLst>
                <a:path w="774" h="1020">
                  <a:moveTo>
                    <a:pt x="0" y="0"/>
                  </a:moveTo>
                  <a:lnTo>
                    <a:pt x="740" y="1020"/>
                  </a:lnTo>
                  <a:lnTo>
                    <a:pt x="774" y="1020"/>
                  </a:lnTo>
                  <a:lnTo>
                    <a:pt x="0" y="0"/>
                  </a:lnTo>
                  <a:close/>
                </a:path>
              </a:pathLst>
            </a:custGeom>
            <a:solidFill>
              <a:schemeClr val="tx1">
                <a:lumMod val="85000"/>
                <a:lumOff val="15000"/>
              </a:schemeClr>
            </a:solidFill>
            <a:ln>
              <a:noFill/>
            </a:ln>
          </p:spPr>
          <p:style>
            <a:lnRef idx="0"/>
            <a:fillRef idx="0"/>
            <a:effectRef idx="0"/>
            <a:fontRef idx="minor"/>
          </p:style>
        </p:sp>
        <p:sp>
          <p:nvSpPr>
            <p:cNvPr id="59" name="CustomShape 5"/>
            <p:cNvSpPr/>
            <p:nvPr/>
          </p:nvSpPr>
          <p:spPr>
            <a:xfrm>
              <a:off x="457200" y="5291280"/>
              <a:ext cx="1495080" cy="1566360"/>
            </a:xfrm>
            <a:custGeom>
              <a:avLst/>
              <a:gdLst/>
              <a:ahLst/>
              <a:rect l="l" t="t" r="r" b="b"/>
              <a:pathLst>
                <a:path w="942" h="987">
                  <a:moveTo>
                    <a:pt x="0" y="0"/>
                  </a:moveTo>
                  <a:lnTo>
                    <a:pt x="909" y="987"/>
                  </a:lnTo>
                  <a:lnTo>
                    <a:pt x="942" y="987"/>
                  </a:lnTo>
                  <a:lnTo>
                    <a:pt x="0" y="0"/>
                  </a:lnTo>
                  <a:close/>
                </a:path>
              </a:pathLst>
            </a:custGeom>
            <a:solidFill>
              <a:schemeClr val="accent1">
                <a:lumMod val="50000"/>
              </a:schemeClr>
            </a:solidFill>
            <a:ln>
              <a:noFill/>
            </a:ln>
          </p:spPr>
          <p:style>
            <a:lnRef idx="0"/>
            <a:fillRef idx="0"/>
            <a:effectRef idx="0"/>
            <a:fontRef idx="minor"/>
          </p:style>
        </p:sp>
        <p:sp>
          <p:nvSpPr>
            <p:cNvPr id="60" name="CustomShape 6"/>
            <p:cNvSpPr/>
            <p:nvPr/>
          </p:nvSpPr>
          <p:spPr>
            <a:xfrm>
              <a:off x="457200" y="5286240"/>
              <a:ext cx="2130120" cy="1571400"/>
            </a:xfrm>
            <a:custGeom>
              <a:avLst/>
              <a:gdLst/>
              <a:ahLst/>
              <a:rect l="l" t="t"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tyle>
            <a:lnRef idx="0"/>
            <a:fillRef idx="0"/>
            <a:effectRef idx="0"/>
            <a:fontRef idx="minor"/>
          </p:style>
        </p:sp>
        <p:sp>
          <p:nvSpPr>
            <p:cNvPr id="61" name="CustomShape 7"/>
            <p:cNvSpPr/>
            <p:nvPr/>
          </p:nvSpPr>
          <p:spPr>
            <a:xfrm>
              <a:off x="150840" y="5238720"/>
              <a:ext cx="1695240" cy="1618920"/>
            </a:xfrm>
            <a:custGeom>
              <a:avLst/>
              <a:gdLst/>
              <a:ahLst/>
              <a:rect l="l" t="t"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tyle>
            <a:lnRef idx="0"/>
            <a:fillRef idx="0"/>
            <a:effectRef idx="0"/>
            <a:fontRef idx="minor"/>
          </p:style>
        </p:sp>
      </p:grpSp>
      <p:sp>
        <p:nvSpPr>
          <p:cNvPr id="62" name="PlaceHolder 8"/>
          <p:cNvSpPr>
            <a:spLocks noGrp="1"/>
          </p:cNvSpPr>
          <p:nvPr>
            <p:ph type="title"/>
          </p:nvPr>
        </p:nvSpPr>
        <p:spPr>
          <a:xfrm>
            <a:off x="1484280" y="685800"/>
            <a:ext cx="10018440" cy="1752120"/>
          </a:xfrm>
          <a:prstGeom prst="rect">
            <a:avLst/>
          </a:prstGeom>
        </p:spPr>
        <p:txBody>
          <a:bodyPr anchor="ctr"/>
          <a:p>
            <a:pPr algn="ctr">
              <a:lnSpc>
                <a:spcPct val="100000"/>
              </a:lnSpc>
            </a:pPr>
            <a:r>
              <a:rPr b="0" lang="en-US" sz="4000" spc="-1" strike="noStrike">
                <a:solidFill>
                  <a:srgbClr val="000000"/>
                </a:solidFill>
                <a:latin typeface="Corbel"/>
              </a:rPr>
              <a:t>Click to edit Master title style</a:t>
            </a:r>
            <a:endParaRPr b="0" lang="en-US" sz="4000" spc="-1" strike="noStrike">
              <a:solidFill>
                <a:srgbClr val="000000"/>
              </a:solidFill>
              <a:latin typeface="Corbel"/>
            </a:endParaRPr>
          </a:p>
        </p:txBody>
      </p:sp>
      <p:sp>
        <p:nvSpPr>
          <p:cNvPr id="63" name="PlaceHolder 9"/>
          <p:cNvSpPr>
            <a:spLocks noGrp="1"/>
          </p:cNvSpPr>
          <p:nvPr>
            <p:ph type="body"/>
          </p:nvPr>
        </p:nvSpPr>
        <p:spPr>
          <a:xfrm>
            <a:off x="1484280" y="2666880"/>
            <a:ext cx="10018440" cy="3123720"/>
          </a:xfrm>
          <a:prstGeom prst="rect">
            <a:avLst/>
          </a:prstGeom>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Click to edit Master text styles</a:t>
            </a:r>
            <a:endParaRPr b="0" lang="en-US" sz="2400" spc="-1" strike="noStrike">
              <a:solidFill>
                <a:srgbClr val="000000"/>
              </a:solidFill>
              <a:latin typeface="Corbel"/>
            </a:endParaRPr>
          </a:p>
          <a:p>
            <a:pPr lvl="1" marL="743040" indent="-285480">
              <a:lnSpc>
                <a:spcPct val="100000"/>
              </a:lnSpc>
              <a:spcBef>
                <a:spcPts val="400"/>
              </a:spcBef>
              <a:spcAft>
                <a:spcPts val="601"/>
              </a:spcAft>
              <a:buClr>
                <a:srgbClr val="1287c3"/>
              </a:buClr>
              <a:buSzPct val="145000"/>
              <a:buFont typeface="Arial"/>
              <a:buChar char="•"/>
            </a:pPr>
            <a:r>
              <a:rPr b="0" lang="en-US" sz="2000" spc="-1" strike="noStrike">
                <a:solidFill>
                  <a:srgbClr val="000000"/>
                </a:solidFill>
                <a:latin typeface="Corbel"/>
              </a:rPr>
              <a:t>Second level</a:t>
            </a:r>
            <a:endParaRPr b="0" lang="en-US" sz="2000" spc="-1" strike="noStrike">
              <a:solidFill>
                <a:srgbClr val="000000"/>
              </a:solidFill>
              <a:latin typeface="Corbel"/>
            </a:endParaRPr>
          </a:p>
          <a:p>
            <a:pPr lvl="2" marL="12002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Third level</a:t>
            </a:r>
            <a:endParaRPr b="0" lang="en-US" sz="1800" spc="-1" strike="noStrike">
              <a:solidFill>
                <a:srgbClr val="000000"/>
              </a:solidFill>
              <a:latin typeface="Corbel"/>
            </a:endParaRPr>
          </a:p>
          <a:p>
            <a:pPr lvl="3" marL="1542960" indent="-171000">
              <a:lnSpc>
                <a:spcPct val="100000"/>
              </a:lnSpc>
              <a:spcBef>
                <a:spcPts val="320"/>
              </a:spcBef>
              <a:spcAft>
                <a:spcPts val="601"/>
              </a:spcAft>
              <a:buClr>
                <a:srgbClr val="1287c3"/>
              </a:buClr>
              <a:buSzPct val="145000"/>
              <a:buFont typeface="Arial"/>
              <a:buChar char="•"/>
            </a:pPr>
            <a:r>
              <a:rPr b="0" lang="en-US" sz="1600" spc="-1" strike="noStrike">
                <a:solidFill>
                  <a:srgbClr val="000000"/>
                </a:solidFill>
                <a:latin typeface="Corbel"/>
              </a:rPr>
              <a:t>Fourth level</a:t>
            </a:r>
            <a:endParaRPr b="0" lang="en-US" sz="1600" spc="-1" strike="noStrike">
              <a:solidFill>
                <a:srgbClr val="000000"/>
              </a:solidFill>
              <a:latin typeface="Corbel"/>
            </a:endParaRPr>
          </a:p>
          <a:p>
            <a:pPr lvl="4" marL="2000160" indent="-171000">
              <a:lnSpc>
                <a:spcPct val="100000"/>
              </a:lnSpc>
              <a:spcBef>
                <a:spcPts val="281"/>
              </a:spcBef>
              <a:spcAft>
                <a:spcPts val="601"/>
              </a:spcAft>
              <a:buClr>
                <a:srgbClr val="1287c3"/>
              </a:buClr>
              <a:buSzPct val="145000"/>
              <a:buFont typeface="Arial"/>
              <a:buChar char="•"/>
            </a:pPr>
            <a:r>
              <a:rPr b="0" lang="en-US" sz="1400" spc="-1" strike="noStrike">
                <a:solidFill>
                  <a:srgbClr val="000000"/>
                </a:solidFill>
                <a:latin typeface="Corbel"/>
              </a:rPr>
              <a:t>Fifth level</a:t>
            </a:r>
            <a:endParaRPr b="0" lang="en-US" sz="1400" spc="-1" strike="noStrike">
              <a:solidFill>
                <a:srgbClr val="000000"/>
              </a:solidFill>
              <a:latin typeface="Corbel"/>
            </a:endParaRPr>
          </a:p>
        </p:txBody>
      </p:sp>
      <p:sp>
        <p:nvSpPr>
          <p:cNvPr id="64" name="PlaceHolder 10"/>
          <p:cNvSpPr>
            <a:spLocks noGrp="1"/>
          </p:cNvSpPr>
          <p:nvPr>
            <p:ph type="dt"/>
          </p:nvPr>
        </p:nvSpPr>
        <p:spPr>
          <a:xfrm>
            <a:off x="9732600" y="5883120"/>
            <a:ext cx="1142640" cy="364680"/>
          </a:xfrm>
          <a:prstGeom prst="rect">
            <a:avLst/>
          </a:prstGeom>
        </p:spPr>
        <p:txBody>
          <a:bodyPr anchor="ctr"/>
          <a:p>
            <a:pPr algn="r">
              <a:lnSpc>
                <a:spcPct val="100000"/>
              </a:lnSpc>
            </a:pPr>
            <a:fld id="{7F6CEEF3-3218-4B24-BB68-C234B4FE8492}" type="datetime">
              <a:rPr b="0" lang="en-AU" sz="1000" spc="-1" strike="noStrike">
                <a:solidFill>
                  <a:srgbClr val="000000"/>
                </a:solidFill>
                <a:latin typeface="Corbel"/>
              </a:rPr>
              <a:t>9/11/18</a:t>
            </a:fld>
            <a:endParaRPr b="0" lang="en-AU" sz="1000" spc="-1" strike="noStrike">
              <a:latin typeface="Times New Roman"/>
            </a:endParaRPr>
          </a:p>
        </p:txBody>
      </p:sp>
      <p:sp>
        <p:nvSpPr>
          <p:cNvPr id="65" name="PlaceHolder 11"/>
          <p:cNvSpPr>
            <a:spLocks noGrp="1"/>
          </p:cNvSpPr>
          <p:nvPr>
            <p:ph type="ftr"/>
          </p:nvPr>
        </p:nvSpPr>
        <p:spPr>
          <a:xfrm>
            <a:off x="2572200" y="5883120"/>
            <a:ext cx="7083720" cy="364680"/>
          </a:xfrm>
          <a:prstGeom prst="rect">
            <a:avLst/>
          </a:prstGeom>
        </p:spPr>
        <p:txBody>
          <a:bodyPr anchor="ctr"/>
          <a:p>
            <a:endParaRPr b="0" lang="en-AU" sz="2400" spc="-1" strike="noStrike">
              <a:latin typeface="Times New Roman"/>
            </a:endParaRPr>
          </a:p>
        </p:txBody>
      </p:sp>
      <p:sp>
        <p:nvSpPr>
          <p:cNvPr id="66" name="PlaceHolder 12"/>
          <p:cNvSpPr>
            <a:spLocks noGrp="1"/>
          </p:cNvSpPr>
          <p:nvPr>
            <p:ph type="sldNum"/>
          </p:nvPr>
        </p:nvSpPr>
        <p:spPr>
          <a:xfrm>
            <a:off x="10951920" y="5867280"/>
            <a:ext cx="550800" cy="364680"/>
          </a:xfrm>
          <a:prstGeom prst="rect">
            <a:avLst/>
          </a:prstGeom>
        </p:spPr>
        <p:txBody>
          <a:bodyPr anchor="ctr"/>
          <a:p>
            <a:pPr algn="r">
              <a:lnSpc>
                <a:spcPct val="100000"/>
              </a:lnSpc>
            </a:pPr>
            <a:fld id="{C286A2AE-32B5-4D35-A10A-26B450C63450}" type="slidenum">
              <a:rPr b="0" lang="en-AU" sz="1000" spc="-1" strike="noStrike">
                <a:solidFill>
                  <a:srgbClr val="000000"/>
                </a:solidFill>
                <a:latin typeface="Corbel"/>
              </a:rPr>
              <a:t>1</a:t>
            </a:fld>
            <a:endParaRPr b="0" lang="en-AU"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103" name="Group 1"/>
          <p:cNvGrpSpPr/>
          <p:nvPr/>
        </p:nvGrpSpPr>
        <p:grpSpPr>
          <a:xfrm>
            <a:off x="150840" y="0"/>
            <a:ext cx="2436480" cy="6857640"/>
            <a:chOff x="150840" y="0"/>
            <a:chExt cx="2436480" cy="6857640"/>
          </a:xfrm>
        </p:grpSpPr>
        <p:sp>
          <p:nvSpPr>
            <p:cNvPr id="104" name="CustomShape 2"/>
            <p:cNvSpPr/>
            <p:nvPr/>
          </p:nvSpPr>
          <p:spPr>
            <a:xfrm>
              <a:off x="457200" y="0"/>
              <a:ext cx="1122120" cy="5328720"/>
            </a:xfrm>
            <a:custGeom>
              <a:avLst/>
              <a:gdLst/>
              <a:ahLst/>
              <a:rect l="l" t="t" r="r" b="b"/>
              <a:pathLst>
                <a:path w="707" h="3357">
                  <a:moveTo>
                    <a:pt x="0" y="3330"/>
                  </a:moveTo>
                  <a:lnTo>
                    <a:pt x="156" y="3357"/>
                  </a:lnTo>
                  <a:lnTo>
                    <a:pt x="707" y="0"/>
                  </a:lnTo>
                  <a:lnTo>
                    <a:pt x="547" y="0"/>
                  </a:lnTo>
                  <a:lnTo>
                    <a:pt x="0" y="3330"/>
                  </a:lnTo>
                  <a:close/>
                </a:path>
              </a:pathLst>
            </a:custGeom>
            <a:solidFill>
              <a:schemeClr val="accent1"/>
            </a:solidFill>
            <a:ln>
              <a:noFill/>
            </a:ln>
          </p:spPr>
          <p:style>
            <a:lnRef idx="0"/>
            <a:fillRef idx="0"/>
            <a:effectRef idx="0"/>
            <a:fontRef idx="minor"/>
          </p:style>
        </p:sp>
        <p:sp>
          <p:nvSpPr>
            <p:cNvPr id="105" name="CustomShape 3"/>
            <p:cNvSpPr/>
            <p:nvPr/>
          </p:nvSpPr>
          <p:spPr>
            <a:xfrm>
              <a:off x="150840" y="0"/>
              <a:ext cx="1117080" cy="5276520"/>
            </a:xfrm>
            <a:custGeom>
              <a:avLst/>
              <a:gdLst/>
              <a:ahLst/>
              <a:rect l="l" t="t"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tyle>
            <a:lnRef idx="0"/>
            <a:fillRef idx="0"/>
            <a:effectRef idx="0"/>
            <a:fontRef idx="minor"/>
          </p:style>
        </p:sp>
        <p:sp>
          <p:nvSpPr>
            <p:cNvPr id="106" name="CustomShape 4"/>
            <p:cNvSpPr/>
            <p:nvPr/>
          </p:nvSpPr>
          <p:spPr>
            <a:xfrm>
              <a:off x="150840" y="5238720"/>
              <a:ext cx="1228320" cy="1618920"/>
            </a:xfrm>
            <a:custGeom>
              <a:avLst/>
              <a:gdLst/>
              <a:ahLst/>
              <a:rect l="l" t="t" r="r" b="b"/>
              <a:pathLst>
                <a:path w="774" h="1020">
                  <a:moveTo>
                    <a:pt x="0" y="0"/>
                  </a:moveTo>
                  <a:lnTo>
                    <a:pt x="740" y="1020"/>
                  </a:lnTo>
                  <a:lnTo>
                    <a:pt x="774" y="1020"/>
                  </a:lnTo>
                  <a:lnTo>
                    <a:pt x="0" y="0"/>
                  </a:lnTo>
                  <a:close/>
                </a:path>
              </a:pathLst>
            </a:custGeom>
            <a:solidFill>
              <a:schemeClr val="tx1">
                <a:lumMod val="85000"/>
                <a:lumOff val="15000"/>
              </a:schemeClr>
            </a:solidFill>
            <a:ln>
              <a:noFill/>
            </a:ln>
          </p:spPr>
          <p:style>
            <a:lnRef idx="0"/>
            <a:fillRef idx="0"/>
            <a:effectRef idx="0"/>
            <a:fontRef idx="minor"/>
          </p:style>
        </p:sp>
        <p:sp>
          <p:nvSpPr>
            <p:cNvPr id="107" name="CustomShape 5"/>
            <p:cNvSpPr/>
            <p:nvPr/>
          </p:nvSpPr>
          <p:spPr>
            <a:xfrm>
              <a:off x="457200" y="5291280"/>
              <a:ext cx="1495080" cy="1566360"/>
            </a:xfrm>
            <a:custGeom>
              <a:avLst/>
              <a:gdLst/>
              <a:ahLst/>
              <a:rect l="l" t="t" r="r" b="b"/>
              <a:pathLst>
                <a:path w="942" h="987">
                  <a:moveTo>
                    <a:pt x="0" y="0"/>
                  </a:moveTo>
                  <a:lnTo>
                    <a:pt x="909" y="987"/>
                  </a:lnTo>
                  <a:lnTo>
                    <a:pt x="942" y="987"/>
                  </a:lnTo>
                  <a:lnTo>
                    <a:pt x="0" y="0"/>
                  </a:lnTo>
                  <a:close/>
                </a:path>
              </a:pathLst>
            </a:custGeom>
            <a:solidFill>
              <a:schemeClr val="accent1">
                <a:lumMod val="50000"/>
              </a:schemeClr>
            </a:solidFill>
            <a:ln>
              <a:noFill/>
            </a:ln>
          </p:spPr>
          <p:style>
            <a:lnRef idx="0"/>
            <a:fillRef idx="0"/>
            <a:effectRef idx="0"/>
            <a:fontRef idx="minor"/>
          </p:style>
        </p:sp>
        <p:sp>
          <p:nvSpPr>
            <p:cNvPr id="108" name="CustomShape 6"/>
            <p:cNvSpPr/>
            <p:nvPr/>
          </p:nvSpPr>
          <p:spPr>
            <a:xfrm>
              <a:off x="457200" y="5286240"/>
              <a:ext cx="2130120" cy="1571400"/>
            </a:xfrm>
            <a:custGeom>
              <a:avLst/>
              <a:gdLst/>
              <a:ahLst/>
              <a:rect l="l" t="t"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tyle>
            <a:lnRef idx="0"/>
            <a:fillRef idx="0"/>
            <a:effectRef idx="0"/>
            <a:fontRef idx="minor"/>
          </p:style>
        </p:sp>
        <p:sp>
          <p:nvSpPr>
            <p:cNvPr id="109" name="CustomShape 7"/>
            <p:cNvSpPr/>
            <p:nvPr/>
          </p:nvSpPr>
          <p:spPr>
            <a:xfrm>
              <a:off x="150840" y="5238720"/>
              <a:ext cx="1695240" cy="1618920"/>
            </a:xfrm>
            <a:custGeom>
              <a:avLst/>
              <a:gdLst/>
              <a:ahLst/>
              <a:rect l="l" t="t"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tyle>
            <a:lnRef idx="0"/>
            <a:fillRef idx="0"/>
            <a:effectRef idx="0"/>
            <a:fontRef idx="minor"/>
          </p:style>
        </p:sp>
      </p:grpSp>
      <p:sp>
        <p:nvSpPr>
          <p:cNvPr id="110" name="PlaceHolder 8"/>
          <p:cNvSpPr>
            <a:spLocks noGrp="1"/>
          </p:cNvSpPr>
          <p:nvPr>
            <p:ph type="dt"/>
          </p:nvPr>
        </p:nvSpPr>
        <p:spPr>
          <a:xfrm>
            <a:off x="9732600" y="5883120"/>
            <a:ext cx="1142640" cy="364680"/>
          </a:xfrm>
          <a:prstGeom prst="rect">
            <a:avLst/>
          </a:prstGeom>
        </p:spPr>
        <p:txBody>
          <a:bodyPr anchor="ctr"/>
          <a:p>
            <a:pPr algn="r">
              <a:lnSpc>
                <a:spcPct val="100000"/>
              </a:lnSpc>
            </a:pPr>
            <a:fld id="{25251107-73C7-4D83-8FEC-4E7FA542F6F7}" type="datetime">
              <a:rPr b="0" lang="en-AU" sz="1000" spc="-1" strike="noStrike">
                <a:solidFill>
                  <a:srgbClr val="000000"/>
                </a:solidFill>
                <a:latin typeface="Corbel"/>
              </a:rPr>
              <a:t>9/11/18</a:t>
            </a:fld>
            <a:endParaRPr b="0" lang="en-AU" sz="1000" spc="-1" strike="noStrike">
              <a:latin typeface="Times New Roman"/>
            </a:endParaRPr>
          </a:p>
        </p:txBody>
      </p:sp>
      <p:sp>
        <p:nvSpPr>
          <p:cNvPr id="111" name="PlaceHolder 9"/>
          <p:cNvSpPr>
            <a:spLocks noGrp="1"/>
          </p:cNvSpPr>
          <p:nvPr>
            <p:ph type="ftr"/>
          </p:nvPr>
        </p:nvSpPr>
        <p:spPr>
          <a:xfrm>
            <a:off x="2572200" y="5883120"/>
            <a:ext cx="7083720" cy="364680"/>
          </a:xfrm>
          <a:prstGeom prst="rect">
            <a:avLst/>
          </a:prstGeom>
        </p:spPr>
        <p:txBody>
          <a:bodyPr anchor="ctr"/>
          <a:p>
            <a:endParaRPr b="0" lang="en-AU" sz="2400" spc="-1" strike="noStrike">
              <a:latin typeface="Times New Roman"/>
            </a:endParaRPr>
          </a:p>
        </p:txBody>
      </p:sp>
      <p:sp>
        <p:nvSpPr>
          <p:cNvPr id="112" name="PlaceHolder 10"/>
          <p:cNvSpPr>
            <a:spLocks noGrp="1"/>
          </p:cNvSpPr>
          <p:nvPr>
            <p:ph type="sldNum"/>
          </p:nvPr>
        </p:nvSpPr>
        <p:spPr>
          <a:xfrm>
            <a:off x="10951920" y="5883120"/>
            <a:ext cx="550800" cy="364680"/>
          </a:xfrm>
          <a:prstGeom prst="rect">
            <a:avLst/>
          </a:prstGeom>
        </p:spPr>
        <p:txBody>
          <a:bodyPr anchor="ctr"/>
          <a:p>
            <a:pPr algn="r">
              <a:lnSpc>
                <a:spcPct val="100000"/>
              </a:lnSpc>
            </a:pPr>
            <a:fld id="{B2DF742F-5EE7-40F6-9881-D344A61FF3C9}" type="slidenum">
              <a:rPr b="0" lang="en-AU" sz="1000" spc="-1" strike="noStrike">
                <a:solidFill>
                  <a:srgbClr val="000000"/>
                </a:solidFill>
                <a:latin typeface="Corbel"/>
              </a:rPr>
              <a:t>1</a:t>
            </a:fld>
            <a:endParaRPr b="0" lang="en-AU" sz="1000" spc="-1" strike="noStrike">
              <a:latin typeface="Times New Roman"/>
            </a:endParaRPr>
          </a:p>
        </p:txBody>
      </p:sp>
      <p:sp>
        <p:nvSpPr>
          <p:cNvPr id="113" name="PlaceHolder 11"/>
          <p:cNvSpPr>
            <a:spLocks noGrp="1"/>
          </p:cNvSpPr>
          <p:nvPr>
            <p:ph type="title"/>
          </p:nvPr>
        </p:nvSpPr>
        <p:spPr>
          <a:xfrm>
            <a:off x="609480" y="273600"/>
            <a:ext cx="10972440" cy="1144800"/>
          </a:xfrm>
          <a:prstGeom prst="rect">
            <a:avLst/>
          </a:prstGeom>
        </p:spPr>
        <p:txBody>
          <a:bodyPr lIns="0" rIns="0" tIns="0" bIns="0" anchor="ctr"/>
          <a:p>
            <a:r>
              <a:rPr b="0" lang="en-US" sz="1800" spc="-1" strike="noStrike">
                <a:solidFill>
                  <a:srgbClr val="000000"/>
                </a:solidFill>
                <a:latin typeface="Corbel"/>
              </a:rPr>
              <a:t>Click to edit the title text format</a:t>
            </a:r>
            <a:endParaRPr b="0" lang="en-US" sz="1800" spc="-1" strike="noStrike">
              <a:solidFill>
                <a:srgbClr val="000000"/>
              </a:solidFill>
              <a:latin typeface="Corbel"/>
            </a:endParaRPr>
          </a:p>
        </p:txBody>
      </p:sp>
      <p:sp>
        <p:nvSpPr>
          <p:cNvPr id="114" name="PlaceHolder 1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Corbel"/>
              </a:rPr>
              <a:t>Click to edit the outline text format</a:t>
            </a:r>
            <a:endParaRPr b="0" lang="en-US" sz="2400" spc="-1" strike="noStrike">
              <a:solidFill>
                <a:srgbClr val="000000"/>
              </a:solidFill>
              <a:latin typeface="Corbe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Corbel"/>
              </a:rPr>
              <a:t>Second Outline Level</a:t>
            </a:r>
            <a:endParaRPr b="0" lang="en-US" sz="1800" spc="-1" strike="noStrike">
              <a:solidFill>
                <a:srgbClr val="000000"/>
              </a:solidFill>
              <a:latin typeface="Corbel"/>
            </a:endParaRPr>
          </a:p>
          <a:p>
            <a:pPr lvl="2" marL="1296000" indent="-288000">
              <a:spcBef>
                <a:spcPts val="850"/>
              </a:spcBef>
              <a:buClr>
                <a:srgbClr val="000000"/>
              </a:buClr>
              <a:buSzPct val="45000"/>
              <a:buFont typeface="Wingdings" charset="2"/>
              <a:buChar char=""/>
            </a:pPr>
            <a:r>
              <a:rPr b="0" lang="en-US" sz="1600" spc="-1" strike="noStrike">
                <a:solidFill>
                  <a:srgbClr val="000000"/>
                </a:solidFill>
                <a:latin typeface="Corbel"/>
              </a:rPr>
              <a:t>Third Outline Level</a:t>
            </a:r>
            <a:endParaRPr b="0" lang="en-US" sz="1600" spc="-1" strike="noStrike">
              <a:solidFill>
                <a:srgbClr val="000000"/>
              </a:solidFill>
              <a:latin typeface="Corbe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Corbel"/>
              </a:rPr>
              <a:t>Fourth Outline Level</a:t>
            </a:r>
            <a:endParaRPr b="0" lang="en-US" sz="1400" spc="-1" strike="noStrike">
              <a:solidFill>
                <a:srgbClr val="000000"/>
              </a:solidFill>
              <a:latin typeface="Corbe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orbel"/>
              </a:rPr>
              <a:t>Fifth Outline Level</a:t>
            </a:r>
            <a:endParaRPr b="0" lang="en-US" sz="2000" spc="-1" strike="noStrike">
              <a:solidFill>
                <a:srgbClr val="000000"/>
              </a:solidFill>
              <a:latin typeface="Corbe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orbel"/>
              </a:rPr>
              <a:t>Sixth Outline Level</a:t>
            </a:r>
            <a:endParaRPr b="0" lang="en-US" sz="2000" spc="-1" strike="noStrike">
              <a:solidFill>
                <a:srgbClr val="000000"/>
              </a:solidFill>
              <a:latin typeface="Corbe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orbel"/>
              </a:rPr>
              <a:t>Seventh Outline Level</a:t>
            </a:r>
            <a:endParaRPr b="0" lang="en-US" sz="2000" spc="-1" strike="noStrike">
              <a:solidFill>
                <a:srgbClr val="000000"/>
              </a:solidFill>
              <a:latin typeface="Corbe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151" name="Group 1"/>
          <p:cNvGrpSpPr/>
          <p:nvPr/>
        </p:nvGrpSpPr>
        <p:grpSpPr>
          <a:xfrm>
            <a:off x="150840" y="0"/>
            <a:ext cx="2436480" cy="6857640"/>
            <a:chOff x="150840" y="0"/>
            <a:chExt cx="2436480" cy="6857640"/>
          </a:xfrm>
        </p:grpSpPr>
        <p:sp>
          <p:nvSpPr>
            <p:cNvPr id="152" name="CustomShape 2"/>
            <p:cNvSpPr/>
            <p:nvPr/>
          </p:nvSpPr>
          <p:spPr>
            <a:xfrm>
              <a:off x="457200" y="0"/>
              <a:ext cx="1122120" cy="5328720"/>
            </a:xfrm>
            <a:custGeom>
              <a:avLst/>
              <a:gdLst/>
              <a:ahLst/>
              <a:rect l="l" t="t" r="r" b="b"/>
              <a:pathLst>
                <a:path w="707" h="3357">
                  <a:moveTo>
                    <a:pt x="0" y="3330"/>
                  </a:moveTo>
                  <a:lnTo>
                    <a:pt x="156" y="3357"/>
                  </a:lnTo>
                  <a:lnTo>
                    <a:pt x="707" y="0"/>
                  </a:lnTo>
                  <a:lnTo>
                    <a:pt x="547" y="0"/>
                  </a:lnTo>
                  <a:lnTo>
                    <a:pt x="0" y="3330"/>
                  </a:lnTo>
                  <a:close/>
                </a:path>
              </a:pathLst>
            </a:custGeom>
            <a:solidFill>
              <a:schemeClr val="accent1"/>
            </a:solidFill>
            <a:ln>
              <a:noFill/>
            </a:ln>
          </p:spPr>
          <p:style>
            <a:lnRef idx="0"/>
            <a:fillRef idx="0"/>
            <a:effectRef idx="0"/>
            <a:fontRef idx="minor"/>
          </p:style>
        </p:sp>
        <p:sp>
          <p:nvSpPr>
            <p:cNvPr id="153" name="CustomShape 3"/>
            <p:cNvSpPr/>
            <p:nvPr/>
          </p:nvSpPr>
          <p:spPr>
            <a:xfrm>
              <a:off x="150840" y="0"/>
              <a:ext cx="1117080" cy="5276520"/>
            </a:xfrm>
            <a:custGeom>
              <a:avLst/>
              <a:gdLst/>
              <a:ahLst/>
              <a:rect l="l" t="t"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tyle>
            <a:lnRef idx="0"/>
            <a:fillRef idx="0"/>
            <a:effectRef idx="0"/>
            <a:fontRef idx="minor"/>
          </p:style>
        </p:sp>
        <p:sp>
          <p:nvSpPr>
            <p:cNvPr id="154" name="CustomShape 4"/>
            <p:cNvSpPr/>
            <p:nvPr/>
          </p:nvSpPr>
          <p:spPr>
            <a:xfrm>
              <a:off x="150840" y="5238720"/>
              <a:ext cx="1228320" cy="1618920"/>
            </a:xfrm>
            <a:custGeom>
              <a:avLst/>
              <a:gdLst/>
              <a:ahLst/>
              <a:rect l="l" t="t" r="r" b="b"/>
              <a:pathLst>
                <a:path w="774" h="1020">
                  <a:moveTo>
                    <a:pt x="0" y="0"/>
                  </a:moveTo>
                  <a:lnTo>
                    <a:pt x="740" y="1020"/>
                  </a:lnTo>
                  <a:lnTo>
                    <a:pt x="774" y="1020"/>
                  </a:lnTo>
                  <a:lnTo>
                    <a:pt x="0" y="0"/>
                  </a:lnTo>
                  <a:close/>
                </a:path>
              </a:pathLst>
            </a:custGeom>
            <a:solidFill>
              <a:schemeClr val="tx1">
                <a:lumMod val="85000"/>
                <a:lumOff val="15000"/>
              </a:schemeClr>
            </a:solidFill>
            <a:ln>
              <a:noFill/>
            </a:ln>
          </p:spPr>
          <p:style>
            <a:lnRef idx="0"/>
            <a:fillRef idx="0"/>
            <a:effectRef idx="0"/>
            <a:fontRef idx="minor"/>
          </p:style>
        </p:sp>
        <p:sp>
          <p:nvSpPr>
            <p:cNvPr id="155" name="CustomShape 5"/>
            <p:cNvSpPr/>
            <p:nvPr/>
          </p:nvSpPr>
          <p:spPr>
            <a:xfrm>
              <a:off x="457200" y="5291280"/>
              <a:ext cx="1495080" cy="1566360"/>
            </a:xfrm>
            <a:custGeom>
              <a:avLst/>
              <a:gdLst/>
              <a:ahLst/>
              <a:rect l="l" t="t" r="r" b="b"/>
              <a:pathLst>
                <a:path w="942" h="987">
                  <a:moveTo>
                    <a:pt x="0" y="0"/>
                  </a:moveTo>
                  <a:lnTo>
                    <a:pt x="909" y="987"/>
                  </a:lnTo>
                  <a:lnTo>
                    <a:pt x="942" y="987"/>
                  </a:lnTo>
                  <a:lnTo>
                    <a:pt x="0" y="0"/>
                  </a:lnTo>
                  <a:close/>
                </a:path>
              </a:pathLst>
            </a:custGeom>
            <a:solidFill>
              <a:schemeClr val="accent1">
                <a:lumMod val="50000"/>
              </a:schemeClr>
            </a:solidFill>
            <a:ln>
              <a:noFill/>
            </a:ln>
          </p:spPr>
          <p:style>
            <a:lnRef idx="0"/>
            <a:fillRef idx="0"/>
            <a:effectRef idx="0"/>
            <a:fontRef idx="minor"/>
          </p:style>
        </p:sp>
        <p:sp>
          <p:nvSpPr>
            <p:cNvPr id="156" name="CustomShape 6"/>
            <p:cNvSpPr/>
            <p:nvPr/>
          </p:nvSpPr>
          <p:spPr>
            <a:xfrm>
              <a:off x="457200" y="5286240"/>
              <a:ext cx="2130120" cy="1571400"/>
            </a:xfrm>
            <a:custGeom>
              <a:avLst/>
              <a:gdLst/>
              <a:ahLst/>
              <a:rect l="l" t="t"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tyle>
            <a:lnRef idx="0"/>
            <a:fillRef idx="0"/>
            <a:effectRef idx="0"/>
            <a:fontRef idx="minor"/>
          </p:style>
        </p:sp>
        <p:sp>
          <p:nvSpPr>
            <p:cNvPr id="157" name="CustomShape 7"/>
            <p:cNvSpPr/>
            <p:nvPr/>
          </p:nvSpPr>
          <p:spPr>
            <a:xfrm>
              <a:off x="150840" y="5238720"/>
              <a:ext cx="1695240" cy="1618920"/>
            </a:xfrm>
            <a:custGeom>
              <a:avLst/>
              <a:gdLst/>
              <a:ahLst/>
              <a:rect l="l" t="t"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tyle>
            <a:lnRef idx="0"/>
            <a:fillRef idx="0"/>
            <a:effectRef idx="0"/>
            <a:fontRef idx="minor"/>
          </p:style>
        </p:sp>
      </p:grpSp>
      <p:sp>
        <p:nvSpPr>
          <p:cNvPr id="158" name="PlaceHolder 8"/>
          <p:cNvSpPr>
            <a:spLocks noGrp="1"/>
          </p:cNvSpPr>
          <p:nvPr>
            <p:ph type="title"/>
          </p:nvPr>
        </p:nvSpPr>
        <p:spPr>
          <a:xfrm>
            <a:off x="1484280" y="685800"/>
            <a:ext cx="10018440" cy="1752120"/>
          </a:xfrm>
          <a:prstGeom prst="rect">
            <a:avLst/>
          </a:prstGeom>
        </p:spPr>
        <p:txBody>
          <a:bodyPr anchor="ctr"/>
          <a:p>
            <a:pPr algn="ctr">
              <a:lnSpc>
                <a:spcPct val="100000"/>
              </a:lnSpc>
            </a:pPr>
            <a:r>
              <a:rPr b="0" lang="en-US" sz="4000" spc="-1" strike="noStrike">
                <a:solidFill>
                  <a:srgbClr val="000000"/>
                </a:solidFill>
                <a:latin typeface="Corbel"/>
              </a:rPr>
              <a:t>Click to edit Master title style</a:t>
            </a:r>
            <a:endParaRPr b="0" lang="en-US" sz="4000" spc="-1" strike="noStrike">
              <a:solidFill>
                <a:srgbClr val="000000"/>
              </a:solidFill>
              <a:latin typeface="Corbel"/>
            </a:endParaRPr>
          </a:p>
        </p:txBody>
      </p:sp>
      <p:sp>
        <p:nvSpPr>
          <p:cNvPr id="159" name="PlaceHolder 9"/>
          <p:cNvSpPr>
            <a:spLocks noGrp="1"/>
          </p:cNvSpPr>
          <p:nvPr>
            <p:ph type="body"/>
          </p:nvPr>
        </p:nvSpPr>
        <p:spPr>
          <a:xfrm>
            <a:off x="1484280" y="2666880"/>
            <a:ext cx="4894560" cy="3123720"/>
          </a:xfrm>
          <a:prstGeom prst="rect">
            <a:avLst/>
          </a:prstGeom>
        </p:spPr>
        <p:txBody>
          <a:bodyPr anchor="ctr">
            <a:normAutofit/>
          </a:bodyP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Click to edit Master text styles</a:t>
            </a:r>
            <a:endParaRPr b="0" lang="en-US" sz="1800" spc="-1" strike="noStrike">
              <a:solidFill>
                <a:srgbClr val="000000"/>
              </a:solidFill>
              <a:latin typeface="Corbel"/>
            </a:endParaRPr>
          </a:p>
          <a:p>
            <a:pPr lvl="1" marL="743040" indent="-285480">
              <a:lnSpc>
                <a:spcPct val="100000"/>
              </a:lnSpc>
              <a:spcBef>
                <a:spcPts val="320"/>
              </a:spcBef>
              <a:spcAft>
                <a:spcPts val="601"/>
              </a:spcAft>
              <a:buClr>
                <a:srgbClr val="1287c3"/>
              </a:buClr>
              <a:buSzPct val="145000"/>
              <a:buFont typeface="Arial"/>
              <a:buChar char="•"/>
            </a:pPr>
            <a:r>
              <a:rPr b="0" lang="en-US" sz="1600" spc="-1" strike="noStrike">
                <a:solidFill>
                  <a:srgbClr val="000000"/>
                </a:solidFill>
                <a:latin typeface="Corbel"/>
              </a:rPr>
              <a:t>Second level</a:t>
            </a:r>
            <a:endParaRPr b="0" lang="en-US" sz="1600" spc="-1" strike="noStrike">
              <a:solidFill>
                <a:srgbClr val="000000"/>
              </a:solidFill>
              <a:latin typeface="Corbel"/>
            </a:endParaRPr>
          </a:p>
          <a:p>
            <a:pPr lvl="2" marL="1200240" indent="-285480">
              <a:lnSpc>
                <a:spcPct val="100000"/>
              </a:lnSpc>
              <a:spcBef>
                <a:spcPts val="281"/>
              </a:spcBef>
              <a:spcAft>
                <a:spcPts val="601"/>
              </a:spcAft>
              <a:buClr>
                <a:srgbClr val="1287c3"/>
              </a:buClr>
              <a:buSzPct val="145000"/>
              <a:buFont typeface="Arial"/>
              <a:buChar char="•"/>
            </a:pPr>
            <a:r>
              <a:rPr b="0" lang="en-US" sz="1400" spc="-1" strike="noStrike">
                <a:solidFill>
                  <a:srgbClr val="000000"/>
                </a:solidFill>
                <a:latin typeface="Corbel"/>
              </a:rPr>
              <a:t>Third level</a:t>
            </a:r>
            <a:endParaRPr b="0" lang="en-US" sz="1400" spc="-1" strike="noStrike">
              <a:solidFill>
                <a:srgbClr val="000000"/>
              </a:solidFill>
              <a:latin typeface="Corbel"/>
            </a:endParaRPr>
          </a:p>
          <a:p>
            <a:pPr lvl="3" marL="1542960" indent="-171000">
              <a:lnSpc>
                <a:spcPct val="100000"/>
              </a:lnSpc>
              <a:spcBef>
                <a:spcPts val="241"/>
              </a:spcBef>
              <a:spcAft>
                <a:spcPts val="601"/>
              </a:spcAft>
              <a:buClr>
                <a:srgbClr val="1287c3"/>
              </a:buClr>
              <a:buSzPct val="145000"/>
              <a:buFont typeface="Arial"/>
              <a:buChar char="•"/>
            </a:pPr>
            <a:r>
              <a:rPr b="0" lang="en-US" sz="1200" spc="-1" strike="noStrike">
                <a:solidFill>
                  <a:srgbClr val="000000"/>
                </a:solidFill>
                <a:latin typeface="Corbel"/>
              </a:rPr>
              <a:t>Fourth level</a:t>
            </a:r>
            <a:endParaRPr b="0" lang="en-US" sz="1200" spc="-1" strike="noStrike">
              <a:solidFill>
                <a:srgbClr val="000000"/>
              </a:solidFill>
              <a:latin typeface="Corbel"/>
            </a:endParaRPr>
          </a:p>
          <a:p>
            <a:pPr lvl="4" marL="2000160" indent="-171000">
              <a:lnSpc>
                <a:spcPct val="100000"/>
              </a:lnSpc>
              <a:spcBef>
                <a:spcPts val="241"/>
              </a:spcBef>
              <a:spcAft>
                <a:spcPts val="601"/>
              </a:spcAft>
              <a:buClr>
                <a:srgbClr val="1287c3"/>
              </a:buClr>
              <a:buSzPct val="145000"/>
              <a:buFont typeface="Arial"/>
              <a:buChar char="•"/>
            </a:pPr>
            <a:r>
              <a:rPr b="0" lang="en-US" sz="1200" spc="-1" strike="noStrike">
                <a:solidFill>
                  <a:srgbClr val="000000"/>
                </a:solidFill>
                <a:latin typeface="Corbel"/>
              </a:rPr>
              <a:t>Fifth level</a:t>
            </a:r>
            <a:endParaRPr b="0" lang="en-US" sz="1200" spc="-1" strike="noStrike">
              <a:solidFill>
                <a:srgbClr val="000000"/>
              </a:solidFill>
              <a:latin typeface="Corbel"/>
            </a:endParaRPr>
          </a:p>
        </p:txBody>
      </p:sp>
      <p:sp>
        <p:nvSpPr>
          <p:cNvPr id="160" name="PlaceHolder 10"/>
          <p:cNvSpPr>
            <a:spLocks noGrp="1"/>
          </p:cNvSpPr>
          <p:nvPr>
            <p:ph type="body"/>
          </p:nvPr>
        </p:nvSpPr>
        <p:spPr>
          <a:xfrm>
            <a:off x="6607800" y="2666880"/>
            <a:ext cx="4894560" cy="3123720"/>
          </a:xfrm>
          <a:prstGeom prst="rect">
            <a:avLst/>
          </a:prstGeom>
        </p:spPr>
        <p:txBody>
          <a:bodyPr anchor="ctr">
            <a:normAutofit/>
          </a:bodyP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Click to edit Master text styles</a:t>
            </a:r>
            <a:endParaRPr b="0" lang="en-US" sz="1800" spc="-1" strike="noStrike">
              <a:solidFill>
                <a:srgbClr val="000000"/>
              </a:solidFill>
              <a:latin typeface="Corbel"/>
            </a:endParaRPr>
          </a:p>
          <a:p>
            <a:pPr lvl="1" marL="743040" indent="-285480">
              <a:lnSpc>
                <a:spcPct val="100000"/>
              </a:lnSpc>
              <a:spcBef>
                <a:spcPts val="320"/>
              </a:spcBef>
              <a:spcAft>
                <a:spcPts val="601"/>
              </a:spcAft>
              <a:buClr>
                <a:srgbClr val="1287c3"/>
              </a:buClr>
              <a:buSzPct val="145000"/>
              <a:buFont typeface="Arial"/>
              <a:buChar char="•"/>
            </a:pPr>
            <a:r>
              <a:rPr b="0" lang="en-US" sz="1600" spc="-1" strike="noStrike">
                <a:solidFill>
                  <a:srgbClr val="000000"/>
                </a:solidFill>
                <a:latin typeface="Corbel"/>
              </a:rPr>
              <a:t>Second level</a:t>
            </a:r>
            <a:endParaRPr b="0" lang="en-US" sz="1600" spc="-1" strike="noStrike">
              <a:solidFill>
                <a:srgbClr val="000000"/>
              </a:solidFill>
              <a:latin typeface="Corbel"/>
            </a:endParaRPr>
          </a:p>
          <a:p>
            <a:pPr lvl="2" marL="1200240" indent="-285480">
              <a:lnSpc>
                <a:spcPct val="100000"/>
              </a:lnSpc>
              <a:spcBef>
                <a:spcPts val="281"/>
              </a:spcBef>
              <a:spcAft>
                <a:spcPts val="601"/>
              </a:spcAft>
              <a:buClr>
                <a:srgbClr val="1287c3"/>
              </a:buClr>
              <a:buSzPct val="145000"/>
              <a:buFont typeface="Arial"/>
              <a:buChar char="•"/>
            </a:pPr>
            <a:r>
              <a:rPr b="0" lang="en-US" sz="1400" spc="-1" strike="noStrike">
                <a:solidFill>
                  <a:srgbClr val="000000"/>
                </a:solidFill>
                <a:latin typeface="Corbel"/>
              </a:rPr>
              <a:t>Third level</a:t>
            </a:r>
            <a:endParaRPr b="0" lang="en-US" sz="1400" spc="-1" strike="noStrike">
              <a:solidFill>
                <a:srgbClr val="000000"/>
              </a:solidFill>
              <a:latin typeface="Corbel"/>
            </a:endParaRPr>
          </a:p>
          <a:p>
            <a:pPr lvl="3" marL="1542960" indent="-171000">
              <a:lnSpc>
                <a:spcPct val="100000"/>
              </a:lnSpc>
              <a:spcBef>
                <a:spcPts val="241"/>
              </a:spcBef>
              <a:spcAft>
                <a:spcPts val="601"/>
              </a:spcAft>
              <a:buClr>
                <a:srgbClr val="1287c3"/>
              </a:buClr>
              <a:buSzPct val="145000"/>
              <a:buFont typeface="Arial"/>
              <a:buChar char="•"/>
            </a:pPr>
            <a:r>
              <a:rPr b="0" lang="en-US" sz="1200" spc="-1" strike="noStrike">
                <a:solidFill>
                  <a:srgbClr val="000000"/>
                </a:solidFill>
                <a:latin typeface="Corbel"/>
              </a:rPr>
              <a:t>Fourth level</a:t>
            </a:r>
            <a:endParaRPr b="0" lang="en-US" sz="1200" spc="-1" strike="noStrike">
              <a:solidFill>
                <a:srgbClr val="000000"/>
              </a:solidFill>
              <a:latin typeface="Corbel"/>
            </a:endParaRPr>
          </a:p>
          <a:p>
            <a:pPr lvl="4" marL="2000160" indent="-171000">
              <a:lnSpc>
                <a:spcPct val="100000"/>
              </a:lnSpc>
              <a:spcBef>
                <a:spcPts val="241"/>
              </a:spcBef>
              <a:spcAft>
                <a:spcPts val="601"/>
              </a:spcAft>
              <a:buClr>
                <a:srgbClr val="1287c3"/>
              </a:buClr>
              <a:buSzPct val="145000"/>
              <a:buFont typeface="Arial"/>
              <a:buChar char="•"/>
            </a:pPr>
            <a:r>
              <a:rPr b="0" lang="en-US" sz="1200" spc="-1" strike="noStrike">
                <a:solidFill>
                  <a:srgbClr val="000000"/>
                </a:solidFill>
                <a:latin typeface="Corbel"/>
              </a:rPr>
              <a:t>Fifth level</a:t>
            </a:r>
            <a:endParaRPr b="0" lang="en-US" sz="1200" spc="-1" strike="noStrike">
              <a:solidFill>
                <a:srgbClr val="000000"/>
              </a:solidFill>
              <a:latin typeface="Corbel"/>
            </a:endParaRPr>
          </a:p>
        </p:txBody>
      </p:sp>
      <p:sp>
        <p:nvSpPr>
          <p:cNvPr id="161" name="PlaceHolder 11"/>
          <p:cNvSpPr>
            <a:spLocks noGrp="1"/>
          </p:cNvSpPr>
          <p:nvPr>
            <p:ph type="dt"/>
          </p:nvPr>
        </p:nvSpPr>
        <p:spPr>
          <a:xfrm>
            <a:off x="9732600" y="5883120"/>
            <a:ext cx="1142640" cy="364680"/>
          </a:xfrm>
          <a:prstGeom prst="rect">
            <a:avLst/>
          </a:prstGeom>
        </p:spPr>
        <p:txBody>
          <a:bodyPr anchor="ctr"/>
          <a:p>
            <a:pPr algn="r">
              <a:lnSpc>
                <a:spcPct val="100000"/>
              </a:lnSpc>
            </a:pPr>
            <a:fld id="{8D7AD1C1-2481-468A-B8DD-5BCD61CDABD7}" type="datetime">
              <a:rPr b="0" lang="en-AU" sz="1000" spc="-1" strike="noStrike">
                <a:solidFill>
                  <a:srgbClr val="000000"/>
                </a:solidFill>
                <a:latin typeface="Corbel"/>
              </a:rPr>
              <a:t>9/11/18</a:t>
            </a:fld>
            <a:endParaRPr b="0" lang="en-AU" sz="1000" spc="-1" strike="noStrike">
              <a:latin typeface="Times New Roman"/>
            </a:endParaRPr>
          </a:p>
        </p:txBody>
      </p:sp>
      <p:sp>
        <p:nvSpPr>
          <p:cNvPr id="162" name="PlaceHolder 12"/>
          <p:cNvSpPr>
            <a:spLocks noGrp="1"/>
          </p:cNvSpPr>
          <p:nvPr>
            <p:ph type="ftr"/>
          </p:nvPr>
        </p:nvSpPr>
        <p:spPr>
          <a:xfrm>
            <a:off x="2572200" y="5883120"/>
            <a:ext cx="7083720" cy="364680"/>
          </a:xfrm>
          <a:prstGeom prst="rect">
            <a:avLst/>
          </a:prstGeom>
        </p:spPr>
        <p:txBody>
          <a:bodyPr anchor="ctr"/>
          <a:p>
            <a:endParaRPr b="0" lang="en-AU" sz="2400" spc="-1" strike="noStrike">
              <a:latin typeface="Times New Roman"/>
            </a:endParaRPr>
          </a:p>
        </p:txBody>
      </p:sp>
      <p:sp>
        <p:nvSpPr>
          <p:cNvPr id="163" name="PlaceHolder 13"/>
          <p:cNvSpPr>
            <a:spLocks noGrp="1"/>
          </p:cNvSpPr>
          <p:nvPr>
            <p:ph type="sldNum"/>
          </p:nvPr>
        </p:nvSpPr>
        <p:spPr>
          <a:xfrm>
            <a:off x="10951920" y="5883120"/>
            <a:ext cx="550800" cy="364680"/>
          </a:xfrm>
          <a:prstGeom prst="rect">
            <a:avLst/>
          </a:prstGeom>
        </p:spPr>
        <p:txBody>
          <a:bodyPr anchor="ctr"/>
          <a:p>
            <a:pPr algn="r">
              <a:lnSpc>
                <a:spcPct val="100000"/>
              </a:lnSpc>
            </a:pPr>
            <a:fld id="{9D27DFA0-A17F-432D-BF9A-26A0234994BE}" type="slidenum">
              <a:rPr b="0" lang="en-AU" sz="1000" spc="-1" strike="noStrike">
                <a:solidFill>
                  <a:srgbClr val="000000"/>
                </a:solidFill>
                <a:latin typeface="Corbel"/>
              </a:rPr>
              <a:t>1</a:t>
            </a:fld>
            <a:endParaRPr b="0" lang="en-AU"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gif"/><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pn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hyperlink" Target="http://audio.claub.net/software/jbabgy/jbagby.html" TargetMode="External"/><Relationship Id="rId3" Type="http://schemas.openxmlformats.org/officeDocument/2006/relationships/slideLayout" Target="../slideLayouts/slideLayout40.xml"/>
</Relationships>
</file>

<file path=ppt/slides/_rels/slide1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hyperlink" Target="http://www.tolvan.com/edge/help.htm" TargetMode="External"/><Relationship Id="rId3" Type="http://schemas.openxmlformats.org/officeDocument/2006/relationships/slideLayout" Target="../slideLayouts/slideLayout40.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hyperlink" Target="http://www.troelsgravesen.dk/Beaming.htm" TargetMode="External"/><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gif"/><Relationship Id="rId3"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hyperlink" Target="http://www.mh-audio.nl/tsp_ex.asp" TargetMode="External"/><Relationship Id="rId2" Type="http://schemas.openxmlformats.org/officeDocument/2006/relationships/hyperlink" Target="http://www.mh-audio.nl/tsp_ex.asp" TargetMode="External"/><Relationship Id="rId3" Type="http://schemas.openxmlformats.org/officeDocument/2006/relationships/hyperlink" Target="http://www.mh-audio.nl/tsp_ex.asp" TargetMode="External"/><Relationship Id="rId4" Type="http://schemas.openxmlformats.org/officeDocument/2006/relationships/image" Target="../media/image27.gif"/><Relationship Id="rId5" Type="http://schemas.openxmlformats.org/officeDocument/2006/relationships/hyperlink" Target="https://www.youtube.com/watch?v=VIMgzbdf2mQ" TargetMode="External"/><Relationship Id="rId6" Type="http://schemas.openxmlformats.org/officeDocument/2006/relationships/hyperlink" Target="https://www.youtube.com/watch?v=FDvIEp5zOQ4" TargetMode="External"/><Relationship Id="rId7"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hyperlink" Target="https://solen.ca/wp-content/uploads/18w8434g00.pdf" TargetMode="External"/><Relationship Id="rId3" Type="http://schemas.openxmlformats.org/officeDocument/2006/relationships/hyperlink" Target="https://www.parts-express.com/pedocs/specs/275-151--dayton-audio-es25nd-4-spec-sheet.pdf" TargetMode="External"/><Relationship Id="rId4" Type="http://schemas.openxmlformats.org/officeDocument/2006/relationships/image" Target="../media/image31.jpeg"/><Relationship Id="rId5"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hyperlink" Target="https://www.soundandvision.com/content/speaker-measurements-101-page-3" TargetMode="External"/><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hyperlink" Target="https://www.youtube.com/watch?v=j77VKw9Kx6U" TargetMode="External"/><Relationship Id="rId2" Type="http://schemas.openxmlformats.org/officeDocument/2006/relationships/hyperlink" Target="https://www.soundandvision.com/content/speaker-measurements-101" TargetMode="External"/><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hyperlink" Target="https://www.youtube.com/watch?v=dARRX-tZpg4" TargetMode="External"/><Relationship Id="rId3" Type="http://schemas.openxmlformats.org/officeDocument/2006/relationships/slideLayout" Target="../slideLayouts/slideLayout40.xml"/><Relationship Id="rId4" Type="http://schemas.openxmlformats.org/officeDocument/2006/relationships/comments" Target="../comments/comment28.xml"/>
</Relationships>
</file>

<file path=ppt/slides/_rels/slide2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40.xml"/><Relationship Id="rId3" Type="http://schemas.openxmlformats.org/officeDocument/2006/relationships/comments" Target="../comments/comment29.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40.xml"/>
</Relationships>
</file>

<file path=ppt/slides/_rels/slide3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40.xml"/>
</Relationships>
</file>

<file path=ppt/slides/_rels/slide3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40.xml"/>
</Relationships>
</file>

<file path=ppt/slides/_rels/slide3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slideLayout" Target="../slideLayouts/slideLayout40.xml"/>
</Relationships>
</file>

<file path=ppt/slides/_rels/slide34.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40.xml"/>
</Relationships>
</file>

<file path=ppt/slides/_rels/slide35.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40.xml"/>
</Relationships>
</file>

<file path=ppt/slides/_rels/slide36.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slideLayout" Target="../slideLayouts/slideLayout40.xml"/>
</Relationships>
</file>

<file path=ppt/slides/_rels/slide37.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40.xml"/>
</Relationships>
</file>

<file path=ppt/slides/_rels/slide3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40.xml"/><Relationship Id="rId4" Type="http://schemas.openxmlformats.org/officeDocument/2006/relationships/comments" Target="../comments/comment38.xml"/>
</Relationships>
</file>

<file path=ppt/slides/_rels/slide39.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slideLayout" Target="../slideLayouts/slideLayout40.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40.xml"/>
</Relationships>
</file>

<file path=ppt/slides/_rels/slide4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40.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40.xml"/>
</Relationships>
</file>

<file path=ppt/slides/_rels/slide43.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slideLayout" Target="../slideLayouts/slideLayout40.xml"/>
</Relationships>
</file>

<file path=ppt/slides/_rels/slide44.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40.xml"/>
</Relationships>
</file>

<file path=ppt/slides/_rels/slide4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40.xml"/>
</Relationships>
</file>

<file path=ppt/slides/_rels/slide46.xml.rels><?xml version="1.0" encoding="UTF-8"?>
<Relationships xmlns="http://schemas.openxmlformats.org/package/2006/relationships"><Relationship Id="rId1" Type="http://schemas.openxmlformats.org/officeDocument/2006/relationships/image" Target="../media/image57.gif"/><Relationship Id="rId2" Type="http://schemas.openxmlformats.org/officeDocument/2006/relationships/slideLayout" Target="../slideLayouts/slideLayout40.xml"/>
</Relationships>
</file>

<file path=ppt/slides/_rels/slide4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40.xml"/>
</Relationships>
</file>

<file path=ppt/slides/_rels/slide4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40.xml"/>
</Relationships>
</file>

<file path=ppt/slides/_rels/slide49.xml.rels><?xml version="1.0" encoding="UTF-8"?>
<Relationships xmlns="http://schemas.openxmlformats.org/package/2006/relationships"><Relationship Id="rId1" Type="http://schemas.openxmlformats.org/officeDocument/2006/relationships/image" Target="../media/image60.gif"/><Relationship Id="rId2" Type="http://schemas.openxmlformats.org/officeDocument/2006/relationships/slideLayout" Target="../slideLayouts/slideLayout40.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gif"/><Relationship Id="rId3" Type="http://schemas.openxmlformats.org/officeDocument/2006/relationships/slideLayout" Target="../slideLayouts/slideLayout40.xml"/>
</Relationships>
</file>

<file path=ppt/slides/_rels/slide51.xml.rels><?xml version="1.0" encoding="UTF-8"?>
<Relationships xmlns="http://schemas.openxmlformats.org/package/2006/relationships"><Relationship Id="rId1" Type="http://schemas.openxmlformats.org/officeDocument/2006/relationships/image" Target="../media/image63.gif"/><Relationship Id="rId2" Type="http://schemas.openxmlformats.org/officeDocument/2006/relationships/image" Target="../media/image64.jpeg"/><Relationship Id="rId3" Type="http://schemas.openxmlformats.org/officeDocument/2006/relationships/slideLayout" Target="../slideLayouts/slideLayout40.xml"/>
</Relationships>
</file>

<file path=ppt/slides/_rels/slide52.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40.xml"/>
</Relationships>
</file>

<file path=ppt/slides/_rels/slide53.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40.xml"/>
</Relationships>
</file>

<file path=ppt/slides/_rels/slide54.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40.xml"/>
</Relationships>
</file>

<file path=ppt/slides/_rels/slide55.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40.xml"/>
</Relationships>
</file>

<file path=ppt/slides/_rels/slide56.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40.xml"/>
</Relationships>
</file>

<file path=ppt/slides/_rels/slide57.xml.rels><?xml version="1.0" encoding="UTF-8"?>
<Relationships xmlns="http://schemas.openxmlformats.org/package/2006/relationships"><Relationship Id="rId1" Type="http://schemas.openxmlformats.org/officeDocument/2006/relationships/hyperlink" Target="http://www.troelsgravesen.dk/" TargetMode="External"/><Relationship Id="rId2" Type="http://schemas.openxmlformats.org/officeDocument/2006/relationships/hyperlink" Target="https://speakerbug.com.au/" TargetMode="External"/><Relationship Id="rId3" Type="http://schemas.openxmlformats.org/officeDocument/2006/relationships/hyperlink" Target="https://www.parts-express.com/" TargetMode="External"/><Relationship Id="rId4" Type="http://schemas.openxmlformats.org/officeDocument/2006/relationships/hyperlink" Target="https://www.madisoundspeakerstore.com/" TargetMode="External"/><Relationship Id="rId5" Type="http://schemas.openxmlformats.org/officeDocument/2006/relationships/hyperlink" Target="https://www.falconacoustics.co.uk/" TargetMode="External"/><Relationship Id="rId6" Type="http://schemas.openxmlformats.org/officeDocument/2006/relationships/hyperlink" Target="https://www.diyaudioandvideo.com/" TargetMode="External"/><Relationship Id="rId7" Type="http://schemas.openxmlformats.org/officeDocument/2006/relationships/hyperlink" Target="http://audio.claub.net/index.html" TargetMode="External"/><Relationship Id="rId8" Type="http://schemas.openxmlformats.org/officeDocument/2006/relationships/hyperlink" Target="https://kimmosaunisto.net/Software/Software.html" TargetMode="External"/><Relationship Id="rId9" Type="http://schemas.openxmlformats.org/officeDocument/2006/relationships/hyperlink" Target="https://www.diyaudio.com/forums/software-tools/259865-xsim-free-crossover-designer.html" TargetMode="External"/><Relationship Id="rId10" Type="http://schemas.openxmlformats.org/officeDocument/2006/relationships/hyperlink" Target="https://www.diyaudio.com/" TargetMode="External"/><Relationship Id="rId11" Type="http://schemas.openxmlformats.org/officeDocument/2006/relationships/slideLayout" Target="../slideLayouts/slideLayout40.xml"/>
</Relationships>
</file>

<file path=ppt/slides/_rels/slide58.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40.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3617280" y="3797280"/>
            <a:ext cx="8574120" cy="2615760"/>
          </a:xfrm>
          <a:prstGeom prst="rect">
            <a:avLst/>
          </a:prstGeom>
          <a:noFill/>
          <a:ln>
            <a:noFill/>
          </a:ln>
        </p:spPr>
        <p:txBody>
          <a:bodyPr anchor="b"/>
          <a:p>
            <a:pPr algn="r">
              <a:lnSpc>
                <a:spcPct val="100000"/>
              </a:lnSpc>
            </a:pPr>
            <a:r>
              <a:rPr b="0" lang="en-US" sz="6000" spc="-1" strike="noStrike">
                <a:solidFill>
                  <a:srgbClr val="000000"/>
                </a:solidFill>
                <a:latin typeface="Corbel"/>
              </a:rPr>
              <a:t>Speaker Design Course</a:t>
            </a:r>
            <a:endParaRPr b="0" lang="en-US" sz="6000" spc="-1" strike="noStrike">
              <a:solidFill>
                <a:srgbClr val="000000"/>
              </a:solidFill>
              <a:latin typeface="Corbel"/>
            </a:endParaRPr>
          </a:p>
        </p:txBody>
      </p:sp>
      <p:sp>
        <p:nvSpPr>
          <p:cNvPr id="201" name="TextShape 2"/>
          <p:cNvSpPr txBox="1"/>
          <p:nvPr/>
        </p:nvSpPr>
        <p:spPr>
          <a:xfrm>
            <a:off x="5040360" y="6350040"/>
            <a:ext cx="6987240" cy="1388160"/>
          </a:xfrm>
          <a:prstGeom prst="rect">
            <a:avLst/>
          </a:prstGeom>
          <a:noFill/>
          <a:ln>
            <a:noFill/>
          </a:ln>
        </p:spPr>
        <p:txBody>
          <a:bodyPr/>
          <a:p>
            <a:pPr algn="r">
              <a:lnSpc>
                <a:spcPct val="100000"/>
              </a:lnSpc>
              <a:spcBef>
                <a:spcPts val="420"/>
              </a:spcBef>
              <a:spcAft>
                <a:spcPts val="601"/>
              </a:spcAft>
            </a:pPr>
            <a:r>
              <a:rPr b="0" lang="en-AU" sz="2100" spc="-1" strike="noStrike">
                <a:solidFill>
                  <a:srgbClr val="000000"/>
                </a:solidFill>
                <a:latin typeface="Corbel"/>
              </a:rPr>
              <a:t>By: Simon Ljubic</a:t>
            </a:r>
            <a:endParaRPr b="0" lang="en-AU" sz="2100" spc="-1" strike="noStrike">
              <a:latin typeface="Arial"/>
            </a:endParaRPr>
          </a:p>
        </p:txBody>
      </p:sp>
      <p:pic>
        <p:nvPicPr>
          <p:cNvPr id="202" name="Picture 8" descr=""/>
          <p:cNvPicPr/>
          <p:nvPr/>
        </p:nvPicPr>
        <p:blipFill>
          <a:blip r:embed="rId1"/>
          <a:stretch/>
        </p:blipFill>
        <p:spPr>
          <a:xfrm>
            <a:off x="6568200" y="89640"/>
            <a:ext cx="3692880" cy="539280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4032000" y="479880"/>
            <a:ext cx="784800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Bass Reflex / Vented / Ported</a:t>
            </a:r>
            <a:endParaRPr b="0" lang="en-US" sz="4000" spc="-1" strike="noStrike">
              <a:solidFill>
                <a:srgbClr val="000000"/>
              </a:solidFill>
              <a:latin typeface="Corbel"/>
            </a:endParaRPr>
          </a:p>
        </p:txBody>
      </p:sp>
      <p:sp>
        <p:nvSpPr>
          <p:cNvPr id="223" name="TextShape 2"/>
          <p:cNvSpPr txBox="1"/>
          <p:nvPr/>
        </p:nvSpPr>
        <p:spPr>
          <a:xfrm>
            <a:off x="1501560" y="27802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Using a vented box one can make a speaker that goes 1/3 of an octave lower than the cut off frequency of a closed box.</a:t>
            </a:r>
            <a:br/>
            <a:r>
              <a:rPr b="0" lang="en-US" sz="2400" spc="-1" strike="noStrike">
                <a:solidFill>
                  <a:srgbClr val="000000"/>
                </a:solidFill>
                <a:latin typeface="Corbel"/>
              </a:rPr>
              <a:t>Or you can keep the same f3 of the closed box but achieve it at a smaller box volume.</a:t>
            </a:r>
            <a:br/>
            <a:r>
              <a:rPr b="0" lang="en-US" sz="2400" spc="-1" strike="noStrike">
                <a:solidFill>
                  <a:srgbClr val="000000"/>
                </a:solidFill>
                <a:latin typeface="Corbel"/>
              </a:rPr>
              <a:t>A ported box has a rolloff of 24db/octave (below port frequency).</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Less transient response.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Greater frequency response.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More efficient (using back wave at low frequencies).</a:t>
            </a:r>
            <a:endParaRPr b="0" lang="en-US" sz="2400" spc="-1" strike="noStrike">
              <a:solidFill>
                <a:srgbClr val="000000"/>
              </a:solidFill>
              <a:latin typeface="Corbel"/>
            </a:endParaRPr>
          </a:p>
        </p:txBody>
      </p:sp>
      <p:pic>
        <p:nvPicPr>
          <p:cNvPr id="224" name="Picture 2" descr=""/>
          <p:cNvPicPr/>
          <p:nvPr/>
        </p:nvPicPr>
        <p:blipFill>
          <a:blip r:embed="rId1"/>
          <a:srcRect l="0" t="0" r="0" b="-49"/>
          <a:stretch/>
        </p:blipFill>
        <p:spPr>
          <a:xfrm>
            <a:off x="1902600" y="144000"/>
            <a:ext cx="1800000" cy="2520000"/>
          </a:xfrm>
          <a:prstGeom prst="rect">
            <a:avLst/>
          </a:prstGeom>
          <a:ln>
            <a:noFill/>
          </a:ln>
        </p:spPr>
      </p:pic>
      <p:pic>
        <p:nvPicPr>
          <p:cNvPr id="225" name="Picture 4" descr=""/>
          <p:cNvPicPr/>
          <p:nvPr/>
        </p:nvPicPr>
        <p:blipFill>
          <a:blip r:embed="rId2"/>
          <a:stretch/>
        </p:blipFill>
        <p:spPr>
          <a:xfrm>
            <a:off x="8352000" y="4557600"/>
            <a:ext cx="3780000" cy="213840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Transmission Line</a:t>
            </a:r>
            <a:endParaRPr b="0" lang="en-US" sz="4000" spc="-1" strike="noStrike">
              <a:solidFill>
                <a:srgbClr val="000000"/>
              </a:solidFill>
              <a:latin typeface="Corbel"/>
            </a:endParaRPr>
          </a:p>
        </p:txBody>
      </p:sp>
      <p:sp>
        <p:nvSpPr>
          <p:cNvPr id="227" name="TextShape 2"/>
          <p:cNvSpPr txBox="1"/>
          <p:nvPr/>
        </p:nvSpPr>
        <p:spPr>
          <a:xfrm>
            <a:off x="1484280" y="26668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Good transient and frequency response.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Efficient use of back wave.</a:t>
            </a:r>
            <a:endParaRPr b="0" lang="en-US" sz="2400" spc="-1" strike="noStrike">
              <a:solidFill>
                <a:srgbClr val="000000"/>
              </a:solidFill>
              <a:latin typeface="Corbel"/>
            </a:endParaRPr>
          </a:p>
        </p:txBody>
      </p:sp>
      <p:pic>
        <p:nvPicPr>
          <p:cNvPr id="228" name="" descr=""/>
          <p:cNvPicPr/>
          <p:nvPr/>
        </p:nvPicPr>
        <p:blipFill>
          <a:blip r:embed="rId1"/>
          <a:stretch/>
        </p:blipFill>
        <p:spPr>
          <a:xfrm>
            <a:off x="1908000" y="144000"/>
            <a:ext cx="1476000" cy="314640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Suitability of drivers in enclosures</a:t>
            </a:r>
            <a:endParaRPr b="0" lang="en-US" sz="4000" spc="-1" strike="noStrike">
              <a:solidFill>
                <a:srgbClr val="000000"/>
              </a:solidFill>
              <a:latin typeface="Corbel"/>
            </a:endParaRPr>
          </a:p>
        </p:txBody>
      </p:sp>
      <p:sp>
        <p:nvSpPr>
          <p:cNvPr id="230" name="TextShape 2"/>
          <p:cNvSpPr txBox="1"/>
          <p:nvPr/>
        </p:nvSpPr>
        <p:spPr>
          <a:xfrm>
            <a:off x="1484280" y="2666880"/>
            <a:ext cx="10018440" cy="312372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A general formula EBP(efficiency bandwidth product) = Fs/Qes</a:t>
            </a:r>
            <a:endParaRPr b="0" lang="en-US" sz="2400" spc="-1" strike="noStrike">
              <a:solidFill>
                <a:srgbClr val="000000"/>
              </a:solidFill>
              <a:latin typeface="Corbel"/>
            </a:endParaRPr>
          </a:p>
          <a:p>
            <a:pPr>
              <a:lnSpc>
                <a:spcPct val="100000"/>
              </a:lnSpc>
              <a:spcBef>
                <a:spcPts val="479"/>
              </a:spcBef>
              <a:spcAft>
                <a:spcPts val="601"/>
              </a:spcAft>
            </a:pP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&lt;= 50 = Sealed enclosure suitability. Woofers used in a closed box should have an Xmax&gt;5mm for 10”-12” woofers or an Xmax 2mm-5mm for 6”-8” drivers.</a:t>
            </a:r>
            <a:endParaRPr b="0" lang="en-US" sz="2400" spc="-1" strike="noStrike">
              <a:solidFill>
                <a:srgbClr val="000000"/>
              </a:solidFill>
              <a:latin typeface="Corbel"/>
            </a:endParaRPr>
          </a:p>
          <a:p>
            <a:pPr>
              <a:lnSpc>
                <a:spcPct val="100000"/>
              </a:lnSpc>
              <a:spcBef>
                <a:spcPts val="479"/>
              </a:spcBef>
              <a:spcAft>
                <a:spcPts val="601"/>
              </a:spcAft>
            </a:pP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50 -100 = Either ported or sealed.</a:t>
            </a:r>
            <a:endParaRPr b="0" lang="en-US" sz="2400" spc="-1" strike="noStrike">
              <a:solidFill>
                <a:srgbClr val="000000"/>
              </a:solidFill>
              <a:latin typeface="Corbel"/>
            </a:endParaRPr>
          </a:p>
          <a:p>
            <a:pPr>
              <a:lnSpc>
                <a:spcPct val="100000"/>
              </a:lnSpc>
              <a:spcBef>
                <a:spcPts val="479"/>
              </a:spcBef>
              <a:spcAft>
                <a:spcPts val="601"/>
              </a:spcAft>
            </a:pP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&gt;100 = Ported enclosure suitability.</a:t>
            </a:r>
            <a:endParaRPr b="0" lang="en-US" sz="2400" spc="-1" strike="noStrike">
              <a:solidFill>
                <a:srgbClr val="000000"/>
              </a:solidFill>
              <a:latin typeface="Corbel"/>
            </a:endParaRPr>
          </a:p>
          <a:p>
            <a:pPr>
              <a:lnSpc>
                <a:spcPct val="100000"/>
              </a:lnSpc>
              <a:spcBef>
                <a:spcPts val="479"/>
              </a:spcBef>
              <a:spcAft>
                <a:spcPts val="601"/>
              </a:spcAft>
            </a:pPr>
            <a:r>
              <a:rPr b="0" lang="en-US" sz="2400" spc="-1" strike="noStrike">
                <a:solidFill>
                  <a:srgbClr val="000000"/>
                </a:solidFill>
                <a:latin typeface="Corbel"/>
              </a:rPr>
              <a:t>This is a guideline only and is mainly for passive crossover designs.</a:t>
            </a:r>
            <a:br/>
            <a:r>
              <a:rPr b="0" lang="en-US" sz="2400" spc="-1" strike="noStrike">
                <a:solidFill>
                  <a:srgbClr val="000000"/>
                </a:solidFill>
                <a:latin typeface="Corbel"/>
              </a:rPr>
              <a:t>Using an active DSP system like miniDSP allows a designer to use equalisation to allow for changes to box sizes, shape etc.  (up to a point)</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Picture 2" descr=""/>
          <p:cNvPicPr/>
          <p:nvPr/>
        </p:nvPicPr>
        <p:blipFill>
          <a:blip r:embed="rId1"/>
          <a:stretch/>
        </p:blipFill>
        <p:spPr>
          <a:xfrm>
            <a:off x="6080040" y="0"/>
            <a:ext cx="5940000" cy="4752000"/>
          </a:xfrm>
          <a:prstGeom prst="rect">
            <a:avLst/>
          </a:prstGeom>
          <a:ln>
            <a:noFill/>
          </a:ln>
        </p:spPr>
      </p:pic>
      <p:sp>
        <p:nvSpPr>
          <p:cNvPr id="232" name="TextShape 1"/>
          <p:cNvSpPr txBox="1"/>
          <p:nvPr/>
        </p:nvSpPr>
        <p:spPr>
          <a:xfrm>
            <a:off x="1082880" y="1271880"/>
            <a:ext cx="525312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Other considerations</a:t>
            </a:r>
            <a:endParaRPr b="0" lang="en-US" sz="4000" spc="-1" strike="noStrike">
              <a:solidFill>
                <a:srgbClr val="000000"/>
              </a:solidFill>
              <a:latin typeface="Corbel"/>
            </a:endParaRPr>
          </a:p>
        </p:txBody>
      </p:sp>
      <p:sp>
        <p:nvSpPr>
          <p:cNvPr id="233" name="TextShape 2"/>
          <p:cNvSpPr txBox="1"/>
          <p:nvPr/>
        </p:nvSpPr>
        <p:spPr>
          <a:xfrm>
            <a:off x="2173320" y="41752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Frequency response curves of two drivers intended to use should overlap each other by at least an octave.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Ideally drivers should have relative  comparable sensitivity ratings. Otherwise be prepared to use attenuation resistors in the design.</a:t>
            </a:r>
            <a:br/>
            <a:r>
              <a:rPr b="0" lang="en-US" sz="2400" spc="-1" strike="noStrike">
                <a:solidFill>
                  <a:srgbClr val="000000"/>
                </a:solidFill>
                <a:latin typeface="Corbel"/>
              </a:rPr>
              <a:t>Usually the tweeter needs padding down to match the woofer.</a:t>
            </a:r>
            <a:endParaRPr b="0" lang="en-US" sz="2400" spc="-1" strike="noStrike">
              <a:solidFill>
                <a:srgbClr val="000000"/>
              </a:solidFill>
              <a:latin typeface="Corbe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4" name="Picture 6" descr=""/>
          <p:cNvPicPr/>
          <p:nvPr/>
        </p:nvPicPr>
        <p:blipFill>
          <a:blip r:embed="rId1"/>
          <a:stretch/>
        </p:blipFill>
        <p:spPr>
          <a:xfrm>
            <a:off x="1631880" y="449640"/>
            <a:ext cx="3153960" cy="2102400"/>
          </a:xfrm>
          <a:prstGeom prst="rect">
            <a:avLst/>
          </a:prstGeom>
          <a:ln>
            <a:noFill/>
          </a:ln>
        </p:spPr>
      </p:pic>
      <p:pic>
        <p:nvPicPr>
          <p:cNvPr id="235" name="Picture 4" descr=""/>
          <p:cNvPicPr/>
          <p:nvPr/>
        </p:nvPicPr>
        <p:blipFill>
          <a:blip r:embed="rId2"/>
          <a:stretch/>
        </p:blipFill>
        <p:spPr>
          <a:xfrm>
            <a:off x="8515800" y="231120"/>
            <a:ext cx="3549240" cy="2661840"/>
          </a:xfrm>
          <a:prstGeom prst="rect">
            <a:avLst/>
          </a:prstGeom>
          <a:ln>
            <a:noFill/>
          </a:ln>
        </p:spPr>
      </p:pic>
      <p:sp>
        <p:nvSpPr>
          <p:cNvPr id="236" name="TextShape 1"/>
          <p:cNvSpPr txBox="1"/>
          <p:nvPr/>
        </p:nvSpPr>
        <p:spPr>
          <a:xfrm>
            <a:off x="4913280" y="551880"/>
            <a:ext cx="394272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Timbre Quality</a:t>
            </a:r>
            <a:endParaRPr b="0" lang="en-US" sz="4000" spc="-1" strike="noStrike">
              <a:solidFill>
                <a:srgbClr val="000000"/>
              </a:solidFill>
              <a:latin typeface="Corbel"/>
            </a:endParaRPr>
          </a:p>
        </p:txBody>
      </p:sp>
      <p:sp>
        <p:nvSpPr>
          <p:cNvPr id="237" name="TextShape 2"/>
          <p:cNvSpPr txBox="1"/>
          <p:nvPr/>
        </p:nvSpPr>
        <p:spPr>
          <a:xfrm>
            <a:off x="1512000" y="230400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Drivers use different textiles in their cones/domes.</a:t>
            </a:r>
            <a:br/>
            <a:r>
              <a:rPr b="0" lang="en-US" sz="2400" spc="-1" strike="noStrike">
                <a:solidFill>
                  <a:srgbClr val="000000"/>
                </a:solidFill>
                <a:latin typeface="Corbel"/>
              </a:rPr>
              <a:t>This also changes the sonic signature of the drivers.</a:t>
            </a:r>
            <a:br/>
            <a:r>
              <a:rPr b="0" lang="en-US" sz="2400" spc="-1" strike="noStrike">
                <a:solidFill>
                  <a:srgbClr val="000000"/>
                </a:solidFill>
                <a:latin typeface="Corbel"/>
              </a:rPr>
              <a:t>Kevlar will not sound the same as a paper or polypropylene cone.</a:t>
            </a:r>
            <a:br/>
            <a:r>
              <a:rPr b="0" lang="en-US" sz="2400" spc="-1" strike="noStrike">
                <a:solidFill>
                  <a:srgbClr val="000000"/>
                </a:solidFill>
                <a:latin typeface="Corbel"/>
              </a:rPr>
              <a:t>The same as you may like the sound of silk or fabric dome tweeters to that of aluminium dome tweeters.</a:t>
            </a:r>
            <a:br/>
            <a:r>
              <a:rPr b="0" lang="en-US" sz="2400" spc="-1" strike="noStrike">
                <a:solidFill>
                  <a:srgbClr val="000000"/>
                </a:solidFill>
                <a:latin typeface="Corbel"/>
              </a:rPr>
              <a:t>Take notice of speakers you have listened to and liked and you will find a preference for certain driver constructions.</a:t>
            </a:r>
            <a:endParaRPr b="0" lang="en-US" sz="2400" spc="-1" strike="noStrike">
              <a:solidFill>
                <a:srgbClr val="000000"/>
              </a:solidFill>
              <a:latin typeface="Corbel"/>
            </a:endParaRPr>
          </a:p>
        </p:txBody>
      </p:sp>
      <p:pic>
        <p:nvPicPr>
          <p:cNvPr id="238" name="Picture 10" descr=""/>
          <p:cNvPicPr/>
          <p:nvPr/>
        </p:nvPicPr>
        <p:blipFill>
          <a:blip r:embed="rId3"/>
          <a:stretch/>
        </p:blipFill>
        <p:spPr>
          <a:xfrm>
            <a:off x="9936000" y="4914000"/>
            <a:ext cx="1944000" cy="1944000"/>
          </a:xfrm>
          <a:prstGeom prst="rect">
            <a:avLst/>
          </a:prstGeom>
          <a:ln>
            <a:noFill/>
          </a:ln>
        </p:spPr>
      </p:pic>
      <p:pic>
        <p:nvPicPr>
          <p:cNvPr id="239" name="Picture 12" descr=""/>
          <p:cNvPicPr/>
          <p:nvPr/>
        </p:nvPicPr>
        <p:blipFill>
          <a:blip r:embed="rId4"/>
          <a:stretch/>
        </p:blipFill>
        <p:spPr>
          <a:xfrm>
            <a:off x="7868520" y="4906080"/>
            <a:ext cx="1995480" cy="195192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extShape 1"/>
          <p:cNvSpPr txBox="1"/>
          <p:nvPr/>
        </p:nvSpPr>
        <p:spPr>
          <a:xfrm>
            <a:off x="1008000" y="407880"/>
            <a:ext cx="457956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Baffle Step</a:t>
            </a:r>
            <a:endParaRPr b="0" lang="en-US" sz="4000" spc="-1" strike="noStrike">
              <a:solidFill>
                <a:srgbClr val="000000"/>
              </a:solidFill>
              <a:latin typeface="Corbel"/>
            </a:endParaRPr>
          </a:p>
        </p:txBody>
      </p:sp>
      <p:sp>
        <p:nvSpPr>
          <p:cNvPr id="241" name="TextShape 2"/>
          <p:cNvSpPr txBox="1"/>
          <p:nvPr/>
        </p:nvSpPr>
        <p:spPr>
          <a:xfrm>
            <a:off x="1484280" y="26668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A speaker mounted onto a baffle exhibits what is known as baffle step(apart from true infinite baffle).</a:t>
            </a:r>
            <a:br/>
            <a:r>
              <a:rPr b="0" lang="en-US" sz="2400" spc="-1" strike="noStrike">
                <a:solidFill>
                  <a:srgbClr val="000000"/>
                </a:solidFill>
                <a:latin typeface="Corbel"/>
              </a:rPr>
              <a:t>That is, a decrease of usually around 6Db at a given frequency (given by the width and shape of the baffle the driver is mounted on).</a:t>
            </a:r>
            <a:br/>
            <a:r>
              <a:rPr b="0" lang="en-US" sz="2400" spc="-1" strike="noStrike">
                <a:solidFill>
                  <a:srgbClr val="000000"/>
                </a:solidFill>
                <a:latin typeface="Corbel"/>
              </a:rPr>
              <a:t>In the example above the factory specified efficiency of the driver would be 90dB per watt.</a:t>
            </a:r>
            <a:endParaRPr b="0" lang="en-US" sz="2400" spc="-1" strike="noStrike">
              <a:solidFill>
                <a:srgbClr val="000000"/>
              </a:solidFill>
              <a:latin typeface="Corbel"/>
            </a:endParaRPr>
          </a:p>
        </p:txBody>
      </p:sp>
      <p:pic>
        <p:nvPicPr>
          <p:cNvPr id="242" name="Picture 2" descr=""/>
          <p:cNvPicPr/>
          <p:nvPr/>
        </p:nvPicPr>
        <p:blipFill>
          <a:blip r:embed="rId1"/>
          <a:stretch/>
        </p:blipFill>
        <p:spPr>
          <a:xfrm>
            <a:off x="6053400" y="186840"/>
            <a:ext cx="4514400" cy="260964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Shape 1"/>
          <p:cNvSpPr txBox="1"/>
          <p:nvPr/>
        </p:nvSpPr>
        <p:spPr>
          <a:xfrm>
            <a:off x="1484280" y="0"/>
            <a:ext cx="10018440" cy="52056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Baffle Diffraction Simulators</a:t>
            </a:r>
            <a:endParaRPr b="0" lang="en-US" sz="4000" spc="-1" strike="noStrike">
              <a:solidFill>
                <a:srgbClr val="000000"/>
              </a:solidFill>
              <a:latin typeface="Corbel"/>
            </a:endParaRPr>
          </a:p>
        </p:txBody>
      </p:sp>
      <p:pic>
        <p:nvPicPr>
          <p:cNvPr id="244" name="Content Placeholder 5" descr=""/>
          <p:cNvPicPr/>
          <p:nvPr/>
        </p:nvPicPr>
        <p:blipFill>
          <a:blip r:embed="rId1"/>
          <a:stretch/>
        </p:blipFill>
        <p:spPr>
          <a:xfrm>
            <a:off x="2409480" y="460440"/>
            <a:ext cx="9093240" cy="5114880"/>
          </a:xfrm>
          <a:prstGeom prst="rect">
            <a:avLst/>
          </a:prstGeom>
          <a:ln>
            <a:noFill/>
          </a:ln>
        </p:spPr>
      </p:pic>
      <p:sp>
        <p:nvSpPr>
          <p:cNvPr id="245" name="TextShape 2"/>
          <p:cNvSpPr txBox="1"/>
          <p:nvPr/>
        </p:nvSpPr>
        <p:spPr>
          <a:xfrm>
            <a:off x="3839760" y="5720400"/>
            <a:ext cx="4894560" cy="1041480"/>
          </a:xfrm>
          <a:prstGeom prst="rect">
            <a:avLst/>
          </a:prstGeom>
          <a:noFill/>
          <a:ln>
            <a:noFill/>
          </a:ln>
        </p:spPr>
        <p:txBody>
          <a:bodyPr anchor="ctr">
            <a:normAutofit/>
          </a:bodyP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Jeff Bagby’s – The edge Diffraction simulator</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2"/>
              </a:rPr>
              <a:t>http://audio.claub.net/software/jbabgy/jbagby.html</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1391400" y="-62280"/>
            <a:ext cx="10018440" cy="720000"/>
          </a:xfrm>
          <a:prstGeom prst="rect">
            <a:avLst/>
          </a:prstGeom>
          <a:noFill/>
          <a:ln>
            <a:noFill/>
          </a:ln>
        </p:spPr>
        <p:txBody>
          <a:bodyPr anchor="ctr"/>
          <a:p>
            <a:pPr algn="ctr">
              <a:lnSpc>
                <a:spcPct val="100000"/>
              </a:lnSpc>
            </a:pPr>
            <a:r>
              <a:rPr b="0" lang="en-US" sz="4000" spc="-1" strike="noStrike">
                <a:solidFill>
                  <a:srgbClr val="000000"/>
                </a:solidFill>
                <a:latin typeface="Corbel"/>
              </a:rPr>
              <a:t>The Edge- Baffle software</a:t>
            </a:r>
            <a:endParaRPr b="0" lang="en-US" sz="4000" spc="-1" strike="noStrike">
              <a:solidFill>
                <a:srgbClr val="000000"/>
              </a:solidFill>
              <a:latin typeface="Corbel"/>
            </a:endParaRPr>
          </a:p>
        </p:txBody>
      </p:sp>
      <p:pic>
        <p:nvPicPr>
          <p:cNvPr id="247" name="Content Placeholder 3" descr=""/>
          <p:cNvPicPr/>
          <p:nvPr/>
        </p:nvPicPr>
        <p:blipFill>
          <a:blip r:embed="rId1"/>
          <a:stretch/>
        </p:blipFill>
        <p:spPr>
          <a:xfrm>
            <a:off x="1944000" y="648000"/>
            <a:ext cx="10230480" cy="5754240"/>
          </a:xfrm>
          <a:prstGeom prst="rect">
            <a:avLst/>
          </a:prstGeom>
          <a:ln>
            <a:noFill/>
          </a:ln>
        </p:spPr>
      </p:pic>
      <p:sp>
        <p:nvSpPr>
          <p:cNvPr id="248" name="TextShape 2"/>
          <p:cNvSpPr txBox="1"/>
          <p:nvPr/>
        </p:nvSpPr>
        <p:spPr>
          <a:xfrm>
            <a:off x="3931200" y="6402600"/>
            <a:ext cx="4894560" cy="91044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2"/>
              </a:rPr>
              <a:t>http://www.tolvan.com/edge/help.htm</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Picture 2" descr=""/>
          <p:cNvPicPr/>
          <p:nvPr/>
        </p:nvPicPr>
        <p:blipFill>
          <a:blip r:embed="rId1"/>
          <a:stretch/>
        </p:blipFill>
        <p:spPr>
          <a:xfrm>
            <a:off x="2304000" y="154440"/>
            <a:ext cx="6190920" cy="3733560"/>
          </a:xfrm>
          <a:prstGeom prst="rect">
            <a:avLst/>
          </a:prstGeom>
          <a:ln>
            <a:noFill/>
          </a:ln>
        </p:spPr>
      </p:pic>
      <p:sp>
        <p:nvSpPr>
          <p:cNvPr id="250" name="TextShape 1"/>
          <p:cNvSpPr txBox="1"/>
          <p:nvPr/>
        </p:nvSpPr>
        <p:spPr>
          <a:xfrm>
            <a:off x="8947800" y="720000"/>
            <a:ext cx="266076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Beaming</a:t>
            </a:r>
            <a:endParaRPr b="0" lang="en-US" sz="4000" spc="-1" strike="noStrike">
              <a:solidFill>
                <a:srgbClr val="000000"/>
              </a:solidFill>
              <a:latin typeface="Corbel"/>
            </a:endParaRPr>
          </a:p>
        </p:txBody>
      </p:sp>
      <p:sp>
        <p:nvSpPr>
          <p:cNvPr id="251" name="TextShape 2"/>
          <p:cNvSpPr txBox="1"/>
          <p:nvPr/>
        </p:nvSpPr>
        <p:spPr>
          <a:xfrm>
            <a:off x="2160000" y="3960000"/>
            <a:ext cx="10018440" cy="289800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As frequency increase the beam width(dispersion) of a speaker narrows. That is, if listening off axis then the speaker wont be as loud at higher frequencies. This is driver diameter dependant. Eg if you want to design a 2 way speaker with a 10” woofer the high frequency content in the range from 1-3kHz would narrow to such a point that if the listener sat 30-60 degrees off axis they would hear greatly reduced SPL’s in that range.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Also the speaker would also start to sound honky as higher frequencies become directional.</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Things to help this is to use a smaller woofer crossing over at higher frequencies ie 3-5”. Or dropping the crossover frequency to get out of the beaming range of the woofer. This adds other issues as the majority of tweeters produce more distortion at lower frequencies and can’t handle the higher power loads needed at lower frequencies. More expense into a better quality tweeter is needed.</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a:solidFill>
                  <a:srgbClr val="000000"/>
                </a:solidFill>
                <a:latin typeface="Corbel"/>
              </a:rPr>
              <a:t>     </a:t>
            </a:r>
            <a:r>
              <a:rPr b="0" lang="en-US" sz="2400" spc="-1" strike="noStrike" u="sng">
                <a:solidFill>
                  <a:srgbClr val="3085ed"/>
                </a:solidFill>
                <a:uFillTx/>
                <a:latin typeface="Corbel"/>
                <a:hlinkClick r:id="rId2"/>
              </a:rPr>
              <a:t>http://www.troelsgravesen.dk/Beaming.htm</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Picture 2" descr=""/>
          <p:cNvPicPr/>
          <p:nvPr/>
        </p:nvPicPr>
        <p:blipFill>
          <a:blip r:embed="rId1"/>
          <a:stretch/>
        </p:blipFill>
        <p:spPr>
          <a:xfrm>
            <a:off x="6060960" y="3734280"/>
            <a:ext cx="6130440" cy="3123720"/>
          </a:xfrm>
          <a:prstGeom prst="rect">
            <a:avLst/>
          </a:prstGeom>
          <a:ln>
            <a:noFill/>
          </a:ln>
        </p:spPr>
      </p:pic>
      <p:pic>
        <p:nvPicPr>
          <p:cNvPr id="253" name="Picture 4" descr=""/>
          <p:cNvPicPr/>
          <p:nvPr/>
        </p:nvPicPr>
        <p:blipFill>
          <a:blip r:embed="rId2"/>
          <a:stretch/>
        </p:blipFill>
        <p:spPr>
          <a:xfrm>
            <a:off x="1670760" y="0"/>
            <a:ext cx="5714640" cy="380952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Considerations in choosing your design</a:t>
            </a:r>
            <a:endParaRPr b="0" lang="en-US" sz="4000" spc="-1" strike="noStrike">
              <a:solidFill>
                <a:srgbClr val="000000"/>
              </a:solidFill>
              <a:latin typeface="Corbel"/>
            </a:endParaRPr>
          </a:p>
        </p:txBody>
      </p:sp>
      <p:sp>
        <p:nvSpPr>
          <p:cNvPr id="204" name="TextShape 2"/>
          <p:cNvSpPr txBox="1"/>
          <p:nvPr/>
        </p:nvSpPr>
        <p:spPr>
          <a:xfrm>
            <a:off x="1484280" y="2666880"/>
            <a:ext cx="10018440" cy="312372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Size of enclosure : Driver dependent (wWell mostly. Active can compensate somewhat).</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Size of listening room.</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Number of “ways” in speaker design.</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Frequency range of completed speaker.</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Efficiency of speaker (Db/W). </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Amplifiers to be used : Solid state, Valve, High/low power.</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Looks : </a:t>
            </a:r>
            <a:r>
              <a:rPr b="0" lang="en-GB" sz="2400" spc="-1" strike="noStrike">
                <a:solidFill>
                  <a:srgbClr val="000000"/>
                </a:solidFill>
                <a:latin typeface="Corbel"/>
              </a:rPr>
              <a:t>WAF.</a:t>
            </a:r>
            <a:r>
              <a:rPr b="0" lang="en-US" sz="2400" spc="-1" strike="noStrike">
                <a:solidFill>
                  <a:srgbClr val="000000"/>
                </a:solidFill>
                <a:latin typeface="Corbel"/>
              </a:rPr>
              <a:t> Or if single, who cares.</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Budget.</a:t>
            </a:r>
            <a:endParaRPr b="0" lang="en-US" sz="2400" spc="-1" strike="noStrike">
              <a:solidFill>
                <a:srgbClr val="000000"/>
              </a:solidFill>
              <a:latin typeface="Corbe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2969280" y="216000"/>
            <a:ext cx="7542720" cy="1573920"/>
          </a:xfrm>
          <a:prstGeom prst="rect">
            <a:avLst/>
          </a:prstGeom>
          <a:noFill/>
          <a:ln>
            <a:noFill/>
          </a:ln>
        </p:spPr>
        <p:txBody>
          <a:bodyPr anchor="ctr"/>
          <a:p>
            <a:pPr algn="ctr">
              <a:lnSpc>
                <a:spcPct val="100000"/>
              </a:lnSpc>
            </a:pPr>
            <a:r>
              <a:rPr b="0" lang="en-US" sz="4000" spc="-1" strike="noStrike">
                <a:solidFill>
                  <a:srgbClr val="000000"/>
                </a:solidFill>
                <a:latin typeface="Corbel"/>
              </a:rPr>
              <a:t>Thiele Small Parameters</a:t>
            </a:r>
            <a:endParaRPr b="0" lang="en-US" sz="4000" spc="-1" strike="noStrike">
              <a:solidFill>
                <a:srgbClr val="000000"/>
              </a:solidFill>
              <a:latin typeface="Corbel"/>
            </a:endParaRPr>
          </a:p>
        </p:txBody>
      </p:sp>
      <p:sp>
        <p:nvSpPr>
          <p:cNvPr id="255" name="TextShape 2"/>
          <p:cNvSpPr txBox="1"/>
          <p:nvPr/>
        </p:nvSpPr>
        <p:spPr>
          <a:xfrm>
            <a:off x="1484280" y="26668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u="sng">
                <a:solidFill>
                  <a:srgbClr val="3085ed"/>
                </a:solidFill>
                <a:uFillTx/>
                <a:latin typeface="Corbel"/>
                <a:hlinkClick r:id="rId1"/>
              </a:rPr>
              <a:t>What are </a:t>
            </a:r>
            <a:r>
              <a:rPr b="0" lang="en-US" sz="2400" spc="-1" strike="noStrike" u="sng">
                <a:solidFill>
                  <a:srgbClr val="3085ed"/>
                </a:solidFill>
                <a:uFillTx/>
                <a:latin typeface="Corbel"/>
                <a:hlinkClick r:id="rId2"/>
              </a:rPr>
              <a:t>thiele</a:t>
            </a:r>
            <a:r>
              <a:rPr b="0" lang="en-US" sz="2400" spc="-1" strike="noStrike" u="sng">
                <a:solidFill>
                  <a:srgbClr val="3085ed"/>
                </a:solidFill>
                <a:uFillTx/>
                <a:latin typeface="Corbel"/>
                <a:hlinkClick r:id="rId3"/>
              </a:rPr>
              <a:t> small parameters</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pic>
        <p:nvPicPr>
          <p:cNvPr id="256" name="Picture 2" descr=""/>
          <p:cNvPicPr/>
          <p:nvPr/>
        </p:nvPicPr>
        <p:blipFill>
          <a:blip r:embed="rId4"/>
          <a:stretch/>
        </p:blipFill>
        <p:spPr>
          <a:xfrm>
            <a:off x="6552000" y="2516760"/>
            <a:ext cx="5400000" cy="3456000"/>
          </a:xfrm>
          <a:prstGeom prst="rect">
            <a:avLst/>
          </a:prstGeom>
          <a:ln>
            <a:noFill/>
          </a:ln>
        </p:spPr>
      </p:pic>
      <p:sp>
        <p:nvSpPr>
          <p:cNvPr id="257" name="CustomShape 3"/>
          <p:cNvSpPr/>
          <p:nvPr/>
        </p:nvSpPr>
        <p:spPr>
          <a:xfrm>
            <a:off x="1988640" y="2219400"/>
            <a:ext cx="31208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AU" sz="1800" spc="-1" strike="noStrike" u="sng">
                <a:solidFill>
                  <a:srgbClr val="3085ed"/>
                </a:solidFill>
                <a:uFillTx/>
                <a:latin typeface="Corbel"/>
                <a:hlinkClick r:id="rId5"/>
              </a:rPr>
              <a:t>Video: Thiele parameters part 1</a:t>
            </a:r>
            <a:endParaRPr b="0" lang="en-AU" sz="1800" spc="-1" strike="noStrike">
              <a:latin typeface="Arial"/>
            </a:endParaRPr>
          </a:p>
        </p:txBody>
      </p:sp>
      <p:sp>
        <p:nvSpPr>
          <p:cNvPr id="258" name="CustomShape 4"/>
          <p:cNvSpPr/>
          <p:nvPr/>
        </p:nvSpPr>
        <p:spPr>
          <a:xfrm>
            <a:off x="1988280" y="2666880"/>
            <a:ext cx="31359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AU" sz="1800" spc="-1" strike="noStrike" u="sng">
                <a:solidFill>
                  <a:srgbClr val="3085ed"/>
                </a:solidFill>
                <a:uFillTx/>
                <a:latin typeface="Corbel"/>
                <a:hlinkClick r:id="rId6"/>
              </a:rPr>
              <a:t>Video: Thiele parameters part 2</a:t>
            </a:r>
            <a:endParaRPr b="0" lang="en-AU" sz="1800" spc="-1" strike="noStrike">
              <a:latin typeface="Arial"/>
            </a:endParaRPr>
          </a:p>
        </p:txBody>
      </p:sp>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TextShape 1"/>
          <p:cNvSpPr txBox="1"/>
          <p:nvPr/>
        </p:nvSpPr>
        <p:spPr>
          <a:xfrm>
            <a:off x="1484280" y="685800"/>
            <a:ext cx="10018440" cy="1752120"/>
          </a:xfrm>
          <a:prstGeom prst="rect">
            <a:avLst/>
          </a:prstGeom>
          <a:noFill/>
          <a:ln>
            <a:noFill/>
          </a:ln>
        </p:spPr>
        <p:txBody>
          <a:bodyPr anchor="ctr"/>
          <a:p>
            <a:endParaRPr b="0" lang="en-US" sz="1800" spc="-1" strike="noStrike">
              <a:solidFill>
                <a:srgbClr val="000000"/>
              </a:solidFill>
              <a:latin typeface="Corbel"/>
            </a:endParaRPr>
          </a:p>
        </p:txBody>
      </p:sp>
      <p:pic>
        <p:nvPicPr>
          <p:cNvPr id="260" name="Content Placeholder 4" descr=""/>
          <p:cNvPicPr/>
          <p:nvPr/>
        </p:nvPicPr>
        <p:blipFill>
          <a:blip r:embed="rId1"/>
          <a:stretch/>
        </p:blipFill>
        <p:spPr>
          <a:xfrm>
            <a:off x="2446560" y="466560"/>
            <a:ext cx="9360000" cy="592200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TextShape 1"/>
          <p:cNvSpPr txBox="1"/>
          <p:nvPr/>
        </p:nvSpPr>
        <p:spPr>
          <a:xfrm>
            <a:off x="1484280" y="685800"/>
            <a:ext cx="10018440" cy="1752120"/>
          </a:xfrm>
          <a:prstGeom prst="rect">
            <a:avLst/>
          </a:prstGeom>
          <a:noFill/>
          <a:ln>
            <a:noFill/>
          </a:ln>
        </p:spPr>
        <p:txBody>
          <a:bodyPr anchor="ctr"/>
          <a:p>
            <a:endParaRPr b="0" lang="en-US" sz="1800" spc="-1" strike="noStrike">
              <a:solidFill>
                <a:srgbClr val="000000"/>
              </a:solidFill>
              <a:latin typeface="Corbel"/>
            </a:endParaRPr>
          </a:p>
        </p:txBody>
      </p:sp>
      <p:pic>
        <p:nvPicPr>
          <p:cNvPr id="262" name="Content Placeholder 4" descr=""/>
          <p:cNvPicPr/>
          <p:nvPr/>
        </p:nvPicPr>
        <p:blipFill>
          <a:blip r:embed="rId1"/>
          <a:stretch/>
        </p:blipFill>
        <p:spPr>
          <a:xfrm>
            <a:off x="2395440" y="517320"/>
            <a:ext cx="9360000" cy="567360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3" name="Picture 4" descr=""/>
          <p:cNvPicPr/>
          <p:nvPr/>
        </p:nvPicPr>
        <p:blipFill>
          <a:blip r:embed="rId1"/>
          <a:stretch/>
        </p:blipFill>
        <p:spPr>
          <a:xfrm>
            <a:off x="1484280" y="681840"/>
            <a:ext cx="2959560" cy="1910160"/>
          </a:xfrm>
          <a:prstGeom prst="rect">
            <a:avLst/>
          </a:prstGeom>
          <a:ln>
            <a:noFill/>
          </a:ln>
        </p:spPr>
      </p:pic>
      <p:sp>
        <p:nvSpPr>
          <p:cNvPr id="264" name="TextShape 1"/>
          <p:cNvSpPr txBox="1"/>
          <p:nvPr/>
        </p:nvSpPr>
        <p:spPr>
          <a:xfrm>
            <a:off x="1645560" y="69588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A practical example</a:t>
            </a:r>
            <a:endParaRPr b="0" lang="en-US" sz="4000" spc="-1" strike="noStrike">
              <a:solidFill>
                <a:srgbClr val="000000"/>
              </a:solidFill>
              <a:latin typeface="Corbel"/>
            </a:endParaRPr>
          </a:p>
        </p:txBody>
      </p:sp>
      <p:sp>
        <p:nvSpPr>
          <p:cNvPr id="265" name="TextShape 2"/>
          <p:cNvSpPr txBox="1"/>
          <p:nvPr/>
        </p:nvSpPr>
        <p:spPr>
          <a:xfrm>
            <a:off x="1484280" y="26668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We have chosen a bookshelf 2 way speaker system.</a:t>
            </a:r>
            <a:br/>
            <a:r>
              <a:rPr b="0" lang="en-US" sz="2400" spc="-1" strike="noStrike">
                <a:solidFill>
                  <a:srgbClr val="000000"/>
                </a:solidFill>
                <a:latin typeface="Corbel"/>
              </a:rPr>
              <a:t>Using a vented enclosure to get some extra bass out of the 6” woofer.</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Woofer Scanspeak 18w/8434  </a:t>
            </a:r>
            <a:r>
              <a:rPr b="0" lang="en-US" sz="2400" spc="-1" strike="noStrike" u="sng">
                <a:solidFill>
                  <a:srgbClr val="3085ed"/>
                </a:solidFill>
                <a:uFillTx/>
                <a:latin typeface="Corbel"/>
                <a:hlinkClick r:id="rId2"/>
              </a:rPr>
              <a:t>Spec sheet</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Tweeter Dayton Esoteric  ES25nd-4 </a:t>
            </a:r>
            <a:r>
              <a:rPr b="0" lang="en-US" sz="2400" spc="-1" strike="noStrike" u="sng">
                <a:solidFill>
                  <a:srgbClr val="3085ed"/>
                </a:solidFill>
                <a:uFillTx/>
                <a:latin typeface="Corbel"/>
                <a:hlinkClick r:id="rId3"/>
              </a:rPr>
              <a:t>Spec sheet</a:t>
            </a:r>
            <a:endParaRPr b="0" lang="en-US" sz="2400" spc="-1" strike="noStrike">
              <a:solidFill>
                <a:srgbClr val="000000"/>
              </a:solidFill>
              <a:latin typeface="Corbel"/>
            </a:endParaRPr>
          </a:p>
        </p:txBody>
      </p:sp>
      <p:pic>
        <p:nvPicPr>
          <p:cNvPr id="266" name="Picture 6" descr=""/>
          <p:cNvPicPr/>
          <p:nvPr/>
        </p:nvPicPr>
        <p:blipFill>
          <a:blip r:embed="rId4"/>
          <a:stretch/>
        </p:blipFill>
        <p:spPr>
          <a:xfrm>
            <a:off x="8897400" y="864000"/>
            <a:ext cx="2334600" cy="1629000"/>
          </a:xfrm>
          <a:prstGeom prst="rect">
            <a:avLst/>
          </a:prstGeom>
          <a:ln>
            <a:noFill/>
          </a:ln>
        </p:spPr>
      </p:pic>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TextShape 1"/>
          <p:cNvSpPr txBox="1"/>
          <p:nvPr/>
        </p:nvSpPr>
        <p:spPr>
          <a:xfrm>
            <a:off x="1484280" y="2160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Run in drivers before measurements</a:t>
            </a:r>
            <a:endParaRPr b="0" lang="en-US" sz="4000" spc="-1" strike="noStrike">
              <a:solidFill>
                <a:srgbClr val="000000"/>
              </a:solidFill>
              <a:latin typeface="Corbel"/>
            </a:endParaRPr>
          </a:p>
        </p:txBody>
      </p:sp>
      <p:sp>
        <p:nvSpPr>
          <p:cNvPr id="268" name="TextShape 2"/>
          <p:cNvSpPr txBox="1"/>
          <p:nvPr/>
        </p:nvSpPr>
        <p:spPr>
          <a:xfrm>
            <a:off x="1484280" y="1800000"/>
            <a:ext cx="10018440" cy="432000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a93023"/>
                </a:solidFill>
                <a:latin typeface="Corbel"/>
              </a:rPr>
              <a:t>It is important to burn in (mechanically soften) drivers before taking measurements. </a:t>
            </a:r>
            <a:r>
              <a:rPr b="0" lang="en-US" sz="2400" spc="-1" strike="noStrike">
                <a:solidFill>
                  <a:srgbClr val="000000"/>
                </a:solidFill>
                <a:latin typeface="Corbel"/>
              </a:rPr>
              <a:t>Specs and sound will change during this time.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Tweeters will sound more shrill and bass drivers will produce less bass when brand new.</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Can use music, or frequency files for this purpose.</a:t>
            </a:r>
            <a:br/>
            <a:r>
              <a:rPr b="0" lang="en-US" sz="2400" spc="-1" strike="noStrike">
                <a:solidFill>
                  <a:srgbClr val="000000"/>
                </a:solidFill>
                <a:latin typeface="Corbel"/>
              </a:rPr>
              <a:t>If using low frequencies or music on a tweeter,</a:t>
            </a:r>
            <a:br/>
            <a:r>
              <a:rPr b="0" lang="en-US" sz="2400" spc="-1" strike="noStrike">
                <a:solidFill>
                  <a:srgbClr val="000000"/>
                </a:solidFill>
                <a:latin typeface="Corbel"/>
              </a:rPr>
              <a:t>Please put a capacitor 4.7-8.2uf in series with the tweeter to protect it from bass frequencies.</a:t>
            </a:r>
            <a:endParaRPr b="0" lang="en-US" sz="2400" spc="-1" strike="noStrike">
              <a:solidFill>
                <a:srgbClr val="000000"/>
              </a:solidFill>
              <a:latin typeface="Corbel"/>
            </a:endParaRPr>
          </a:p>
        </p:txBody>
      </p:sp>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Quasi Anechoic. </a:t>
            </a:r>
            <a:br/>
            <a:r>
              <a:rPr b="0" lang="en-US" sz="4000" spc="-1" strike="noStrike">
                <a:solidFill>
                  <a:srgbClr val="000000"/>
                </a:solidFill>
                <a:latin typeface="Corbel"/>
              </a:rPr>
              <a:t>What?</a:t>
            </a:r>
            <a:endParaRPr b="0" lang="en-US" sz="4000" spc="-1" strike="noStrike">
              <a:solidFill>
                <a:srgbClr val="000000"/>
              </a:solidFill>
              <a:latin typeface="Corbel"/>
            </a:endParaRPr>
          </a:p>
        </p:txBody>
      </p:sp>
      <p:sp>
        <p:nvSpPr>
          <p:cNvPr id="270" name="TextShape 2"/>
          <p:cNvSpPr txBox="1"/>
          <p:nvPr/>
        </p:nvSpPr>
        <p:spPr>
          <a:xfrm>
            <a:off x="1484280" y="26668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u="sng">
                <a:solidFill>
                  <a:srgbClr val="3085ed"/>
                </a:solidFill>
                <a:uFillTx/>
                <a:latin typeface="Corbel"/>
                <a:hlinkClick r:id="rId1"/>
              </a:rPr>
              <a:t>https://www.soundandvision.com/content/speaker-measurements-101-page-3</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Measuring the Drivers</a:t>
            </a:r>
            <a:endParaRPr b="0" lang="en-US" sz="4000" spc="-1" strike="noStrike">
              <a:solidFill>
                <a:srgbClr val="000000"/>
              </a:solidFill>
              <a:latin typeface="Corbel"/>
            </a:endParaRPr>
          </a:p>
        </p:txBody>
      </p:sp>
      <p:sp>
        <p:nvSpPr>
          <p:cNvPr id="272" name="TextShape 2"/>
          <p:cNvSpPr txBox="1"/>
          <p:nvPr/>
        </p:nvSpPr>
        <p:spPr>
          <a:xfrm>
            <a:off x="1484280" y="2666880"/>
            <a:ext cx="10018440" cy="3123720"/>
          </a:xfrm>
          <a:prstGeom prst="rect">
            <a:avLst/>
          </a:prstGeom>
          <a:noFill/>
          <a:ln>
            <a:noFill/>
          </a:ln>
        </p:spPr>
        <p:txBody>
          <a:bodyPr anchor="ctr"/>
          <a:p>
            <a:pPr algn="ctr">
              <a:lnSpc>
                <a:spcPct val="100000"/>
              </a:lnSpc>
              <a:spcBef>
                <a:spcPts val="479"/>
              </a:spcBef>
              <a:spcAft>
                <a:spcPts val="601"/>
              </a:spcAft>
            </a:pPr>
            <a:r>
              <a:rPr b="1" lang="en-US" sz="2400" spc="-1" strike="noStrike">
                <a:solidFill>
                  <a:srgbClr val="000000"/>
                </a:solidFill>
                <a:latin typeface="Corbel"/>
              </a:rPr>
              <a:t>Loudspeaker Measurements Explained</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u="sng">
                <a:solidFill>
                  <a:srgbClr val="3085ed"/>
                </a:solidFill>
                <a:uFillTx/>
                <a:latin typeface="Corbel"/>
                <a:hlinkClick r:id="rId1"/>
              </a:rPr>
              <a:t>https://www.youtube.com/watch?v=j77VKw9Kx6U</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Speaker masurements 101- </a:t>
            </a:r>
            <a:r>
              <a:rPr b="0" lang="en-US" sz="2400" spc="-1" strike="noStrike" u="sng">
                <a:solidFill>
                  <a:srgbClr val="3085ed"/>
                </a:solidFill>
                <a:uFillTx/>
                <a:latin typeface="Corbel"/>
                <a:hlinkClick r:id="rId2"/>
              </a:rPr>
              <a:t>https://www.soundandvision.com/content/speaker-measurements-101</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3048120" y="3105720"/>
            <a:ext cx="6095520" cy="639000"/>
          </a:xfrm>
          <a:prstGeom prst="rect">
            <a:avLst/>
          </a:prstGeom>
          <a:noFill/>
          <a:ln>
            <a:noFill/>
          </a:ln>
        </p:spPr>
        <p:style>
          <a:lnRef idx="0"/>
          <a:fillRef idx="0"/>
          <a:effectRef idx="0"/>
          <a:fontRef idx="minor"/>
        </p:style>
        <p:txBody>
          <a:bodyPr lIns="90000" rIns="90000" tIns="45000" bIns="45000"/>
          <a:p>
            <a:pPr>
              <a:lnSpc>
                <a:spcPct val="100000"/>
              </a:lnSpc>
            </a:pPr>
            <a:br/>
            <a:endParaRPr b="0" lang="en-AU" sz="1800" spc="-1" strike="noStrike">
              <a:latin typeface="Arial"/>
            </a:endParaRPr>
          </a:p>
        </p:txBody>
      </p:sp>
      <p:pic>
        <p:nvPicPr>
          <p:cNvPr id="274" name="Picture 2" descr=""/>
          <p:cNvPicPr/>
          <p:nvPr/>
        </p:nvPicPr>
        <p:blipFill>
          <a:blip r:embed="rId1"/>
          <a:stretch/>
        </p:blipFill>
        <p:spPr>
          <a:xfrm>
            <a:off x="1584000" y="1623600"/>
            <a:ext cx="10440000" cy="2984400"/>
          </a:xfrm>
          <a:prstGeom prst="rect">
            <a:avLst/>
          </a:prstGeom>
          <a:ln>
            <a:noFill/>
          </a:ln>
        </p:spPr>
      </p:pic>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TextShape 1"/>
          <p:cNvSpPr txBox="1"/>
          <p:nvPr/>
        </p:nvSpPr>
        <p:spPr>
          <a:xfrm>
            <a:off x="1484280" y="0"/>
            <a:ext cx="10018440" cy="48096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Measure Thiele small parameters</a:t>
            </a:r>
            <a:endParaRPr b="0" lang="en-US" sz="4000" spc="-1" strike="noStrike">
              <a:solidFill>
                <a:srgbClr val="000000"/>
              </a:solidFill>
              <a:latin typeface="Corbel"/>
            </a:endParaRPr>
          </a:p>
        </p:txBody>
      </p:sp>
      <p:pic>
        <p:nvPicPr>
          <p:cNvPr id="276" name="Content Placeholder 3" descr=""/>
          <p:cNvPicPr/>
          <p:nvPr/>
        </p:nvPicPr>
        <p:blipFill>
          <a:blip r:embed="rId1"/>
          <a:stretch/>
        </p:blipFill>
        <p:spPr>
          <a:xfrm>
            <a:off x="2225880" y="758160"/>
            <a:ext cx="8313480" cy="5256000"/>
          </a:xfrm>
          <a:prstGeom prst="rect">
            <a:avLst/>
          </a:prstGeom>
          <a:ln>
            <a:noFill/>
          </a:ln>
        </p:spPr>
      </p:pic>
      <p:sp>
        <p:nvSpPr>
          <p:cNvPr id="277" name="TextShape 2"/>
          <p:cNvSpPr txBox="1"/>
          <p:nvPr/>
        </p:nvSpPr>
        <p:spPr>
          <a:xfrm>
            <a:off x="2329200" y="6099840"/>
            <a:ext cx="8182800" cy="757800"/>
          </a:xfrm>
          <a:prstGeom prst="rect">
            <a:avLst/>
          </a:prstGeom>
          <a:noFill/>
          <a:ln>
            <a:noFill/>
          </a:ln>
        </p:spPr>
        <p:txBody>
          <a:bodyPr anchor="ctr" anchorCtr="1">
            <a:normAutofit/>
          </a:bodyPr>
          <a:p>
            <a:pPr algn="ctr">
              <a:lnSpc>
                <a:spcPct val="100000"/>
              </a:lnSpc>
              <a:spcBef>
                <a:spcPts val="360"/>
              </a:spcBef>
              <a:spcAft>
                <a:spcPts val="601"/>
              </a:spcAft>
            </a:pPr>
            <a:r>
              <a:rPr b="1" lang="en-US" sz="1800" spc="-1" strike="noStrike">
                <a:solidFill>
                  <a:srgbClr val="000000"/>
                </a:solidFill>
                <a:latin typeface="Corbel"/>
              </a:rPr>
              <a:t>I use “DATS” measurement system</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2"/>
              </a:rPr>
              <a:t>https://www.youtube.com/watch?v=dARRX-tZpg4</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TextShape 1"/>
          <p:cNvSpPr txBox="1"/>
          <p:nvPr/>
        </p:nvSpPr>
        <p:spPr>
          <a:xfrm>
            <a:off x="1484280" y="0"/>
            <a:ext cx="10018440" cy="37836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Simulate Box Using woofer parameters</a:t>
            </a:r>
            <a:endParaRPr b="0" lang="en-US" sz="4000" spc="-1" strike="noStrike">
              <a:solidFill>
                <a:srgbClr val="000000"/>
              </a:solidFill>
              <a:latin typeface="Corbel"/>
            </a:endParaRPr>
          </a:p>
        </p:txBody>
      </p:sp>
      <p:pic>
        <p:nvPicPr>
          <p:cNvPr id="279" name="Content Placeholder 3" descr=""/>
          <p:cNvPicPr/>
          <p:nvPr/>
        </p:nvPicPr>
        <p:blipFill>
          <a:blip r:embed="rId1"/>
          <a:stretch/>
        </p:blipFill>
        <p:spPr>
          <a:xfrm>
            <a:off x="1728000" y="464400"/>
            <a:ext cx="10440000" cy="5871600"/>
          </a:xfrm>
          <a:prstGeom prst="rect">
            <a:avLst/>
          </a:prstGeom>
          <a:ln>
            <a:noFill/>
          </a:ln>
        </p:spPr>
      </p:pic>
      <p:sp>
        <p:nvSpPr>
          <p:cNvPr id="280" name="TextShape 2"/>
          <p:cNvSpPr txBox="1"/>
          <p:nvPr/>
        </p:nvSpPr>
        <p:spPr>
          <a:xfrm>
            <a:off x="4393440" y="6461280"/>
            <a:ext cx="4894560" cy="306720"/>
          </a:xfrm>
          <a:prstGeom prst="rect">
            <a:avLst/>
          </a:prstGeom>
          <a:noFill/>
          <a:ln>
            <a:noFill/>
          </a:ln>
        </p:spPr>
        <p:txBody>
          <a:bodyPr anchor="ctr">
            <a:normAutofit/>
          </a:bodyP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Unibox – Free program</a:t>
            </a:r>
            <a:endParaRPr b="0" lang="en-US" sz="1800" spc="-1" strike="noStrike">
              <a:solidFill>
                <a:srgbClr val="000000"/>
              </a:solidFill>
              <a:latin typeface="Corbel"/>
            </a:endParaRPr>
          </a:p>
        </p:txBody>
      </p:sp>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Picture 4" descr=""/>
          <p:cNvPicPr/>
          <p:nvPr/>
        </p:nvPicPr>
        <p:blipFill>
          <a:blip r:embed="rId1"/>
          <a:stretch/>
        </p:blipFill>
        <p:spPr>
          <a:xfrm>
            <a:off x="1575360" y="409680"/>
            <a:ext cx="3464640" cy="2309760"/>
          </a:xfrm>
          <a:prstGeom prst="rect">
            <a:avLst/>
          </a:prstGeom>
          <a:ln>
            <a:noFill/>
          </a:ln>
        </p:spPr>
      </p:pic>
      <p:pic>
        <p:nvPicPr>
          <p:cNvPr id="206" name="Picture 2" descr=""/>
          <p:cNvPicPr/>
          <p:nvPr/>
        </p:nvPicPr>
        <p:blipFill>
          <a:blip r:embed="rId2"/>
          <a:stretch/>
        </p:blipFill>
        <p:spPr>
          <a:xfrm>
            <a:off x="7992000" y="255960"/>
            <a:ext cx="3506760" cy="2840040"/>
          </a:xfrm>
          <a:prstGeom prst="rect">
            <a:avLst/>
          </a:prstGeom>
          <a:ln>
            <a:noFill/>
          </a:ln>
        </p:spPr>
      </p:pic>
      <p:sp>
        <p:nvSpPr>
          <p:cNvPr id="207"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Driver Choice</a:t>
            </a:r>
            <a:endParaRPr b="0" lang="en-US" sz="4000" spc="-1" strike="noStrike">
              <a:solidFill>
                <a:srgbClr val="000000"/>
              </a:solidFill>
              <a:latin typeface="Corbel"/>
            </a:endParaRPr>
          </a:p>
        </p:txBody>
      </p:sp>
      <p:sp>
        <p:nvSpPr>
          <p:cNvPr id="208" name="TextShape 2"/>
          <p:cNvSpPr txBox="1"/>
          <p:nvPr/>
        </p:nvSpPr>
        <p:spPr>
          <a:xfrm>
            <a:off x="1484280" y="2666880"/>
            <a:ext cx="10018440" cy="3123720"/>
          </a:xfrm>
          <a:prstGeom prst="rect">
            <a:avLst/>
          </a:prstGeom>
          <a:noFill/>
          <a:ln>
            <a:noFill/>
          </a:ln>
        </p:spPr>
        <p:txBody>
          <a:bodyPr anchor="ctr"/>
          <a:p>
            <a:pPr>
              <a:lnSpc>
                <a:spcPct val="100000"/>
              </a:lnSpc>
              <a:spcBef>
                <a:spcPts val="479"/>
              </a:spcBef>
              <a:spcAft>
                <a:spcPts val="601"/>
              </a:spcAft>
            </a:pPr>
            <a:r>
              <a:rPr b="0" lang="en-US" sz="2400" spc="-1" strike="noStrike">
                <a:solidFill>
                  <a:srgbClr val="000000"/>
                </a:solidFill>
                <a:latin typeface="Corbel"/>
              </a:rPr>
              <a:t>A designer usually looks for drivers that work well together to give you the smoothest integrated frequency response. </a:t>
            </a:r>
            <a:endParaRPr b="0" lang="en-US" sz="2400" spc="-1" strike="noStrike">
              <a:solidFill>
                <a:srgbClr val="000000"/>
              </a:solidFill>
              <a:latin typeface="Corbel"/>
            </a:endParaRPr>
          </a:p>
          <a:p>
            <a:pPr>
              <a:lnSpc>
                <a:spcPct val="100000"/>
              </a:lnSpc>
              <a:spcBef>
                <a:spcPts val="479"/>
              </a:spcBef>
              <a:spcAft>
                <a:spcPts val="601"/>
              </a:spcAft>
            </a:pPr>
            <a:r>
              <a:rPr b="0" lang="en-US" sz="2400" spc="-1" strike="noStrike">
                <a:solidFill>
                  <a:srgbClr val="000000"/>
                </a:solidFill>
                <a:latin typeface="Corbel"/>
              </a:rPr>
              <a:t>Manufacturers Spec sheets help the designer to choose their drivers.</a:t>
            </a:r>
            <a:br/>
            <a:r>
              <a:rPr b="0" lang="en-US" sz="2400" spc="-1" strike="noStrike">
                <a:solidFill>
                  <a:srgbClr val="000000"/>
                </a:solidFill>
                <a:latin typeface="Corbel"/>
              </a:rPr>
              <a:t>But we have to remember that a large driver whilst usually producing more bass, also usually needs a larger cabinet.</a:t>
            </a:r>
            <a:br/>
            <a:r>
              <a:rPr b="0" lang="en-US" sz="2400" spc="-1" strike="noStrike">
                <a:solidFill>
                  <a:srgbClr val="000000"/>
                </a:solidFill>
                <a:latin typeface="Corbel"/>
              </a:rPr>
              <a:t>There is always a give and take when designing a speaker. </a:t>
            </a:r>
            <a:endParaRPr b="0" lang="en-US" sz="2400" spc="-1" strike="noStrike">
              <a:solidFill>
                <a:srgbClr val="000000"/>
              </a:solidFill>
              <a:latin typeface="Corbe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1484280" y="57600"/>
            <a:ext cx="10018440" cy="57600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Other Box Modelling software</a:t>
            </a:r>
            <a:endParaRPr b="0" lang="en-US" sz="4000" spc="-1" strike="noStrike">
              <a:solidFill>
                <a:srgbClr val="000000"/>
              </a:solidFill>
              <a:latin typeface="Corbel"/>
            </a:endParaRPr>
          </a:p>
        </p:txBody>
      </p:sp>
      <p:pic>
        <p:nvPicPr>
          <p:cNvPr id="282" name="Content Placeholder 3" descr=""/>
          <p:cNvPicPr/>
          <p:nvPr/>
        </p:nvPicPr>
        <p:blipFill>
          <a:blip r:embed="rId1"/>
          <a:stretch/>
        </p:blipFill>
        <p:spPr>
          <a:xfrm>
            <a:off x="1728000" y="648000"/>
            <a:ext cx="10440000" cy="5871600"/>
          </a:xfrm>
          <a:prstGeom prst="rect">
            <a:avLst/>
          </a:prstGeom>
          <a:ln>
            <a:noFill/>
          </a:ln>
        </p:spPr>
      </p:pic>
      <p:sp>
        <p:nvSpPr>
          <p:cNvPr id="283" name="TextShape 2"/>
          <p:cNvSpPr txBox="1"/>
          <p:nvPr/>
        </p:nvSpPr>
        <p:spPr>
          <a:xfrm>
            <a:off x="4681440" y="6696000"/>
            <a:ext cx="4894560" cy="36000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Winisd – Free!</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spTree>
  </p:cSld>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extShape 1"/>
          <p:cNvSpPr txBox="1"/>
          <p:nvPr/>
        </p:nvSpPr>
        <p:spPr>
          <a:xfrm>
            <a:off x="1484280" y="144000"/>
            <a:ext cx="10018440" cy="48780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Building the Enclosure</a:t>
            </a:r>
            <a:endParaRPr b="0" lang="en-US" sz="4000" spc="-1" strike="noStrike">
              <a:solidFill>
                <a:srgbClr val="000000"/>
              </a:solidFill>
              <a:latin typeface="Corbel"/>
            </a:endParaRPr>
          </a:p>
        </p:txBody>
      </p:sp>
      <p:sp>
        <p:nvSpPr>
          <p:cNvPr id="285" name="TextShape 2"/>
          <p:cNvSpPr txBox="1"/>
          <p:nvPr/>
        </p:nvSpPr>
        <p:spPr>
          <a:xfrm>
            <a:off x="1872000" y="378720"/>
            <a:ext cx="9218160" cy="142128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Building your enclosure is designer dependent.</a:t>
            </a:r>
            <a:br/>
            <a:r>
              <a:rPr b="0" lang="en-US" sz="1800" spc="-1" strike="noStrike">
                <a:solidFill>
                  <a:srgbClr val="000000"/>
                </a:solidFill>
                <a:latin typeface="Corbel"/>
              </a:rPr>
              <a:t>The Volume of the woofer or mids is dependant on the driver parameters shown earlier but the visual design and engineering involved is all up to the builder.</a:t>
            </a:r>
            <a:endParaRPr b="0" lang="en-US" sz="1800" spc="-1" strike="noStrike">
              <a:solidFill>
                <a:srgbClr val="000000"/>
              </a:solidFill>
              <a:latin typeface="Corbel"/>
            </a:endParaRPr>
          </a:p>
        </p:txBody>
      </p:sp>
      <p:pic>
        <p:nvPicPr>
          <p:cNvPr id="286" name="Content Placeholder 4" descr=""/>
          <p:cNvPicPr/>
          <p:nvPr/>
        </p:nvPicPr>
        <p:blipFill>
          <a:blip r:embed="rId1"/>
          <a:stretch/>
        </p:blipFill>
        <p:spPr>
          <a:xfrm>
            <a:off x="2530080" y="1705680"/>
            <a:ext cx="9360000" cy="5076000"/>
          </a:xfrm>
          <a:prstGeom prst="rect">
            <a:avLst/>
          </a:prstGeom>
          <a:ln>
            <a:noFill/>
          </a:ln>
        </p:spPr>
      </p:pic>
    </p:spTree>
  </p:cSld>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7" name="Content Placeholder 4" descr=""/>
          <p:cNvPicPr/>
          <p:nvPr/>
        </p:nvPicPr>
        <p:blipFill>
          <a:blip r:embed="rId1"/>
          <a:stretch/>
        </p:blipFill>
        <p:spPr>
          <a:xfrm>
            <a:off x="2016000" y="720000"/>
            <a:ext cx="9767880" cy="5294880"/>
          </a:xfrm>
          <a:prstGeom prst="rect">
            <a:avLst/>
          </a:prstGeom>
          <a:ln>
            <a:noFill/>
          </a:ln>
        </p:spPr>
      </p:pic>
    </p:spTree>
  </p:cSld>
  <p:timing>
    <p:tnLst>
      <p:par>
        <p:cTn id="63" dur="indefinite" restart="never" nodeType="tmRoot">
          <p:childTnLst>
            <p:seq>
              <p:cTn id="64"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8" name="Content Placeholder 4" descr=""/>
          <p:cNvPicPr/>
          <p:nvPr/>
        </p:nvPicPr>
        <p:blipFill>
          <a:blip r:embed="rId1"/>
          <a:stretch/>
        </p:blipFill>
        <p:spPr>
          <a:xfrm>
            <a:off x="2160000" y="241200"/>
            <a:ext cx="4680000" cy="6238800"/>
          </a:xfrm>
          <a:prstGeom prst="rect">
            <a:avLst/>
          </a:prstGeom>
          <a:ln>
            <a:noFill/>
          </a:ln>
        </p:spPr>
      </p:pic>
      <p:pic>
        <p:nvPicPr>
          <p:cNvPr id="289" name="Content Placeholder 5" descr=""/>
          <p:cNvPicPr/>
          <p:nvPr/>
        </p:nvPicPr>
        <p:blipFill>
          <a:blip r:embed="rId2"/>
          <a:stretch/>
        </p:blipFill>
        <p:spPr>
          <a:xfrm>
            <a:off x="7272000" y="288000"/>
            <a:ext cx="4680000" cy="6181200"/>
          </a:xfrm>
          <a:prstGeom prst="rect">
            <a:avLst/>
          </a:prstGeom>
          <a:ln>
            <a:noFill/>
          </a:ln>
        </p:spPr>
      </p:pic>
    </p:spTree>
  </p:cSld>
  <p:timing>
    <p:tnLst>
      <p:par>
        <p:cTn id="65" dur="indefinite" restart="never" nodeType="tmRoot">
          <p:childTnLst>
            <p:seq>
              <p:cTn id="66"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Content Placeholder 4" descr=""/>
          <p:cNvPicPr/>
          <p:nvPr/>
        </p:nvPicPr>
        <p:blipFill>
          <a:blip r:embed="rId1"/>
          <a:stretch/>
        </p:blipFill>
        <p:spPr>
          <a:xfrm>
            <a:off x="2880000" y="32760"/>
            <a:ext cx="9000000" cy="6750000"/>
          </a:xfrm>
          <a:prstGeom prst="rect">
            <a:avLst/>
          </a:prstGeom>
          <a:ln>
            <a:noFill/>
          </a:ln>
        </p:spPr>
      </p:pic>
    </p:spTree>
  </p:cSld>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1" name="Content Placeholder 4" descr=""/>
          <p:cNvPicPr/>
          <p:nvPr/>
        </p:nvPicPr>
        <p:blipFill>
          <a:blip r:embed="rId1"/>
          <a:stretch/>
        </p:blipFill>
        <p:spPr>
          <a:xfrm>
            <a:off x="1296000" y="1638000"/>
            <a:ext cx="5400000" cy="4050000"/>
          </a:xfrm>
          <a:prstGeom prst="rect">
            <a:avLst/>
          </a:prstGeom>
          <a:ln>
            <a:noFill/>
          </a:ln>
        </p:spPr>
      </p:pic>
      <p:pic>
        <p:nvPicPr>
          <p:cNvPr id="292" name="Content Placeholder 5" descr=""/>
          <p:cNvPicPr/>
          <p:nvPr/>
        </p:nvPicPr>
        <p:blipFill>
          <a:blip r:embed="rId2"/>
          <a:stretch/>
        </p:blipFill>
        <p:spPr>
          <a:xfrm>
            <a:off x="6792120" y="1562040"/>
            <a:ext cx="5400000" cy="4176000"/>
          </a:xfrm>
          <a:prstGeom prst="rect">
            <a:avLst/>
          </a:prstGeom>
          <a:ln>
            <a:noFill/>
          </a:ln>
        </p:spPr>
      </p:pic>
    </p:spTree>
  </p:cSld>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3" name="Content Placeholder 4" descr=""/>
          <p:cNvPicPr/>
          <p:nvPr/>
        </p:nvPicPr>
        <p:blipFill>
          <a:blip r:embed="rId1"/>
          <a:stretch/>
        </p:blipFill>
        <p:spPr>
          <a:xfrm>
            <a:off x="2232000" y="216000"/>
            <a:ext cx="4680000" cy="6238800"/>
          </a:xfrm>
          <a:prstGeom prst="rect">
            <a:avLst/>
          </a:prstGeom>
          <a:ln>
            <a:noFill/>
          </a:ln>
        </p:spPr>
      </p:pic>
      <p:pic>
        <p:nvPicPr>
          <p:cNvPr id="294" name="Content Placeholder 5" descr=""/>
          <p:cNvPicPr/>
          <p:nvPr/>
        </p:nvPicPr>
        <p:blipFill>
          <a:blip r:embed="rId2"/>
          <a:stretch/>
        </p:blipFill>
        <p:spPr>
          <a:xfrm>
            <a:off x="7272000" y="288000"/>
            <a:ext cx="4680000" cy="6152400"/>
          </a:xfrm>
          <a:prstGeom prst="rect">
            <a:avLst/>
          </a:prstGeom>
          <a:ln>
            <a:noFill/>
          </a:ln>
        </p:spPr>
      </p:pic>
    </p:spTree>
  </p:cSld>
  <p:timing>
    <p:tnLst>
      <p:par>
        <p:cTn id="71" dur="indefinite" restart="never" nodeType="tmRoot">
          <p:childTnLst>
            <p:seq>
              <p:cTn id="72"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5" name="Content Placeholder 4" descr=""/>
          <p:cNvPicPr/>
          <p:nvPr/>
        </p:nvPicPr>
        <p:blipFill>
          <a:blip r:embed="rId1"/>
          <a:stretch/>
        </p:blipFill>
        <p:spPr>
          <a:xfrm>
            <a:off x="2160000" y="360000"/>
            <a:ext cx="9654120" cy="6073920"/>
          </a:xfrm>
          <a:prstGeom prst="rect">
            <a:avLst/>
          </a:prstGeom>
          <a:ln>
            <a:noFill/>
          </a:ln>
        </p:spPr>
      </p:pic>
    </p:spTree>
  </p:cSld>
  <p:timing>
    <p:tnLst>
      <p:par>
        <p:cTn id="73" dur="indefinite" restart="never" nodeType="tmRoot">
          <p:childTnLst>
            <p:seq>
              <p:cTn id="74"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Shape 1"/>
          <p:cNvSpPr txBox="1"/>
          <p:nvPr/>
        </p:nvSpPr>
        <p:spPr>
          <a:xfrm>
            <a:off x="1484280" y="242640"/>
            <a:ext cx="10018440" cy="70884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Driver Frequency Graph Measurements</a:t>
            </a:r>
            <a:endParaRPr b="0" lang="en-US" sz="4000" spc="-1" strike="noStrike">
              <a:solidFill>
                <a:srgbClr val="000000"/>
              </a:solidFill>
              <a:latin typeface="Corbel"/>
            </a:endParaRPr>
          </a:p>
        </p:txBody>
      </p:sp>
      <p:pic>
        <p:nvPicPr>
          <p:cNvPr id="297" name="Picture 2" descr=""/>
          <p:cNvPicPr/>
          <p:nvPr/>
        </p:nvPicPr>
        <p:blipFill>
          <a:blip r:embed="rId1"/>
          <a:stretch/>
        </p:blipFill>
        <p:spPr>
          <a:xfrm>
            <a:off x="1440000" y="1847520"/>
            <a:ext cx="5139720" cy="3854520"/>
          </a:xfrm>
          <a:prstGeom prst="rect">
            <a:avLst/>
          </a:prstGeom>
          <a:ln>
            <a:noFill/>
          </a:ln>
        </p:spPr>
      </p:pic>
      <p:pic>
        <p:nvPicPr>
          <p:cNvPr id="298" name="Picture 4" descr=""/>
          <p:cNvPicPr/>
          <p:nvPr/>
        </p:nvPicPr>
        <p:blipFill>
          <a:blip r:embed="rId2"/>
          <a:stretch/>
        </p:blipFill>
        <p:spPr>
          <a:xfrm>
            <a:off x="6624000" y="1847520"/>
            <a:ext cx="5398920" cy="3854520"/>
          </a:xfrm>
          <a:prstGeom prst="rect">
            <a:avLst/>
          </a:prstGeom>
          <a:ln>
            <a:noFill/>
          </a:ln>
        </p:spPr>
      </p:pic>
    </p:spTree>
  </p:cSld>
  <p:timing>
    <p:tnLst>
      <p:par>
        <p:cTn id="75" dur="indefinite" restart="never" nodeType="tmRoot">
          <p:childTnLst>
            <p:seq>
              <p:cTn id="76"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TextShape 1"/>
          <p:cNvSpPr txBox="1"/>
          <p:nvPr/>
        </p:nvSpPr>
        <p:spPr>
          <a:xfrm>
            <a:off x="1484280" y="242640"/>
            <a:ext cx="10018440" cy="1016640"/>
          </a:xfrm>
          <a:prstGeom prst="rect">
            <a:avLst/>
          </a:prstGeom>
          <a:noFill/>
          <a:ln>
            <a:noFill/>
          </a:ln>
        </p:spPr>
        <p:txBody>
          <a:bodyPr anchor="ctr"/>
          <a:p>
            <a:pPr algn="ctr">
              <a:lnSpc>
                <a:spcPct val="100000"/>
              </a:lnSpc>
            </a:pPr>
            <a:r>
              <a:rPr b="0" lang="en-US" sz="4000" spc="-1" strike="noStrike">
                <a:solidFill>
                  <a:srgbClr val="000000"/>
                </a:solidFill>
                <a:latin typeface="Corbel"/>
              </a:rPr>
              <a:t>Dayton Omnimic</a:t>
            </a:r>
            <a:endParaRPr b="0" lang="en-US" sz="4000" spc="-1" strike="noStrike">
              <a:solidFill>
                <a:srgbClr val="000000"/>
              </a:solidFill>
              <a:latin typeface="Corbel"/>
            </a:endParaRPr>
          </a:p>
        </p:txBody>
      </p:sp>
      <p:pic>
        <p:nvPicPr>
          <p:cNvPr id="300" name="Content Placeholder 4" descr=""/>
          <p:cNvPicPr/>
          <p:nvPr/>
        </p:nvPicPr>
        <p:blipFill>
          <a:blip r:embed="rId1"/>
          <a:stretch/>
        </p:blipFill>
        <p:spPr>
          <a:xfrm>
            <a:off x="6792120" y="2052000"/>
            <a:ext cx="5400000" cy="3204000"/>
          </a:xfrm>
          <a:prstGeom prst="rect">
            <a:avLst/>
          </a:prstGeom>
          <a:ln>
            <a:noFill/>
          </a:ln>
        </p:spPr>
      </p:pic>
      <p:pic>
        <p:nvPicPr>
          <p:cNvPr id="301" name="Picture 2" descr=""/>
          <p:cNvPicPr/>
          <p:nvPr/>
        </p:nvPicPr>
        <p:blipFill>
          <a:blip r:embed="rId2"/>
          <a:stretch/>
        </p:blipFill>
        <p:spPr>
          <a:xfrm>
            <a:off x="1303560" y="2045880"/>
            <a:ext cx="5400000" cy="3207600"/>
          </a:xfrm>
          <a:prstGeom prst="rect">
            <a:avLst/>
          </a:prstGeom>
          <a:ln>
            <a:noFill/>
          </a:ln>
        </p:spPr>
      </p:pic>
    </p:spTree>
  </p:cSld>
  <p:timing>
    <p:tnLst>
      <p:par>
        <p:cTn id="77" dur="indefinite" restart="never" nodeType="tmRoot">
          <p:childTnLst>
            <p:seq>
              <p:cTn id="78"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TextShape 1"/>
          <p:cNvSpPr txBox="1"/>
          <p:nvPr/>
        </p:nvSpPr>
        <p:spPr>
          <a:xfrm>
            <a:off x="1484280" y="0"/>
            <a:ext cx="10018440" cy="57384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Things to consider when choosing drivers</a:t>
            </a:r>
            <a:endParaRPr b="0" lang="en-US" sz="4000" spc="-1" strike="noStrike">
              <a:solidFill>
                <a:srgbClr val="000000"/>
              </a:solidFill>
              <a:latin typeface="Corbel"/>
            </a:endParaRPr>
          </a:p>
        </p:txBody>
      </p:sp>
      <p:sp>
        <p:nvSpPr>
          <p:cNvPr id="210" name="TextShape 2"/>
          <p:cNvSpPr txBox="1"/>
          <p:nvPr/>
        </p:nvSpPr>
        <p:spPr>
          <a:xfrm>
            <a:off x="1484280" y="2760840"/>
            <a:ext cx="10018440" cy="371952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What application do I want to use my drivers.</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What enclosure size do I want. </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How many “ways” is your speaker design.</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Budget.</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Frequency range of drivers.</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Sensitivity matching of drivers.</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Looks.</a:t>
            </a: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a:p>
            <a:pPr>
              <a:lnSpc>
                <a:spcPct val="100000"/>
              </a:lnSpc>
              <a:spcBef>
                <a:spcPts val="479"/>
              </a:spcBef>
              <a:spcAft>
                <a:spcPts val="601"/>
              </a:spcAft>
            </a:pPr>
            <a:endParaRPr b="0" lang="en-US" sz="2400" spc="-1" strike="noStrike">
              <a:solidFill>
                <a:srgbClr val="000000"/>
              </a:solidFill>
              <a:latin typeface="Corbe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TextShape 1"/>
          <p:cNvSpPr txBox="1"/>
          <p:nvPr/>
        </p:nvSpPr>
        <p:spPr>
          <a:xfrm>
            <a:off x="1484280" y="685800"/>
            <a:ext cx="10018440" cy="1752120"/>
          </a:xfrm>
          <a:prstGeom prst="rect">
            <a:avLst/>
          </a:prstGeom>
          <a:noFill/>
          <a:ln>
            <a:noFill/>
          </a:ln>
        </p:spPr>
        <p:txBody>
          <a:bodyPr anchor="ctr"/>
          <a:p>
            <a:endParaRPr b="0" lang="en-US" sz="1800" spc="-1" strike="noStrike">
              <a:solidFill>
                <a:srgbClr val="000000"/>
              </a:solidFill>
              <a:latin typeface="Corbel"/>
            </a:endParaRPr>
          </a:p>
        </p:txBody>
      </p:sp>
      <p:sp>
        <p:nvSpPr>
          <p:cNvPr id="303" name="TextShape 2"/>
          <p:cNvSpPr txBox="1"/>
          <p:nvPr/>
        </p:nvSpPr>
        <p:spPr>
          <a:xfrm>
            <a:off x="1484280" y="2666880"/>
            <a:ext cx="4894560" cy="3123720"/>
          </a:xfrm>
          <a:prstGeom prst="rect">
            <a:avLst/>
          </a:prstGeom>
          <a:noFill/>
          <a:ln>
            <a:noFill/>
          </a:ln>
        </p:spPr>
        <p:txBody>
          <a:bodyPr anchor="ctr"/>
          <a:p>
            <a:endParaRPr b="0" lang="en-US" sz="2400" spc="-1" strike="noStrike">
              <a:solidFill>
                <a:srgbClr val="000000"/>
              </a:solidFill>
              <a:latin typeface="Corbel"/>
            </a:endParaRPr>
          </a:p>
        </p:txBody>
      </p:sp>
      <p:sp>
        <p:nvSpPr>
          <p:cNvPr id="304" name="TextShape 3"/>
          <p:cNvSpPr txBox="1"/>
          <p:nvPr/>
        </p:nvSpPr>
        <p:spPr>
          <a:xfrm>
            <a:off x="6607800" y="2666880"/>
            <a:ext cx="4894560" cy="3123720"/>
          </a:xfrm>
          <a:prstGeom prst="rect">
            <a:avLst/>
          </a:prstGeom>
          <a:noFill/>
          <a:ln>
            <a:noFill/>
          </a:ln>
        </p:spPr>
        <p:txBody>
          <a:bodyPr anchor="ctr"/>
          <a:p>
            <a:endParaRPr b="0" lang="en-US" sz="2400" spc="-1" strike="noStrike">
              <a:solidFill>
                <a:srgbClr val="000000"/>
              </a:solidFill>
              <a:latin typeface="Corbel"/>
            </a:endParaRPr>
          </a:p>
        </p:txBody>
      </p:sp>
      <p:pic>
        <p:nvPicPr>
          <p:cNvPr id="305" name="Picture 4" descr=""/>
          <p:cNvPicPr/>
          <p:nvPr/>
        </p:nvPicPr>
        <p:blipFill>
          <a:blip r:embed="rId1"/>
          <a:stretch/>
        </p:blipFill>
        <p:spPr>
          <a:xfrm>
            <a:off x="1546920" y="707400"/>
            <a:ext cx="10412640" cy="5639760"/>
          </a:xfrm>
          <a:prstGeom prst="rect">
            <a:avLst/>
          </a:prstGeom>
          <a:ln>
            <a:noFill/>
          </a:ln>
        </p:spPr>
      </p:pic>
    </p:spTree>
  </p:cSld>
  <p:timing>
    <p:tnLst>
      <p:par>
        <p:cTn id="79" dur="indefinite" restart="never" nodeType="tmRoot">
          <p:childTnLst>
            <p:seq>
              <p:cTn id="80"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TextShape 1"/>
          <p:cNvSpPr txBox="1"/>
          <p:nvPr/>
        </p:nvSpPr>
        <p:spPr>
          <a:xfrm>
            <a:off x="1484280" y="204120"/>
            <a:ext cx="10018440" cy="63000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You can never have too many measurements!</a:t>
            </a:r>
            <a:endParaRPr b="0" lang="en-US" sz="4000" spc="-1" strike="noStrike">
              <a:solidFill>
                <a:srgbClr val="000000"/>
              </a:solidFill>
              <a:latin typeface="Corbel"/>
            </a:endParaRPr>
          </a:p>
        </p:txBody>
      </p:sp>
      <p:pic>
        <p:nvPicPr>
          <p:cNvPr id="307" name="Picture 4" descr=""/>
          <p:cNvPicPr/>
          <p:nvPr/>
        </p:nvPicPr>
        <p:blipFill>
          <a:blip r:embed="rId1"/>
          <a:stretch/>
        </p:blipFill>
        <p:spPr>
          <a:xfrm>
            <a:off x="2846520" y="834480"/>
            <a:ext cx="6324120" cy="2819160"/>
          </a:xfrm>
          <a:prstGeom prst="rect">
            <a:avLst/>
          </a:prstGeom>
          <a:ln>
            <a:noFill/>
          </a:ln>
        </p:spPr>
      </p:pic>
      <p:pic>
        <p:nvPicPr>
          <p:cNvPr id="308" name="Picture 5" descr=""/>
          <p:cNvPicPr/>
          <p:nvPr/>
        </p:nvPicPr>
        <p:blipFill>
          <a:blip r:embed="rId2"/>
          <a:stretch/>
        </p:blipFill>
        <p:spPr>
          <a:xfrm>
            <a:off x="2880000" y="3804840"/>
            <a:ext cx="6324120" cy="2819160"/>
          </a:xfrm>
          <a:prstGeom prst="rect">
            <a:avLst/>
          </a:prstGeom>
          <a:ln>
            <a:noFill/>
          </a:ln>
        </p:spPr>
      </p:pic>
    </p:spTree>
  </p:cSld>
  <p:timing>
    <p:tnLst>
      <p:par>
        <p:cTn id="81" dur="indefinite" restart="never" nodeType="tmRoot">
          <p:childTnLst>
            <p:seq>
              <p:cTn id="82"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TextShape 1"/>
          <p:cNvSpPr txBox="1"/>
          <p:nvPr/>
        </p:nvSpPr>
        <p:spPr>
          <a:xfrm>
            <a:off x="1484280" y="685800"/>
            <a:ext cx="10018440" cy="216360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Remember to also measure woofer and tweeter together so as to find the </a:t>
            </a:r>
            <a:br/>
            <a:r>
              <a:rPr b="1" lang="en-US" sz="4000" spc="-1" strike="noStrike">
                <a:solidFill>
                  <a:srgbClr val="ff0000"/>
                </a:solidFill>
                <a:latin typeface="Corbel"/>
              </a:rPr>
              <a:t>Acoustic Offset</a:t>
            </a:r>
            <a:endParaRPr b="0" lang="en-US" sz="4000" spc="-1" strike="noStrike">
              <a:solidFill>
                <a:srgbClr val="000000"/>
              </a:solidFill>
              <a:latin typeface="Corbel"/>
            </a:endParaRPr>
          </a:p>
        </p:txBody>
      </p:sp>
      <p:sp>
        <p:nvSpPr>
          <p:cNvPr id="310" name="TextShape 2"/>
          <p:cNvSpPr txBox="1"/>
          <p:nvPr/>
        </p:nvSpPr>
        <p:spPr>
          <a:xfrm>
            <a:off x="3250800" y="2849760"/>
            <a:ext cx="6253200" cy="320076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So measure tweeter by itself.</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Measure woofer by itself.</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Measure woofer + tweeter together(wired in parallel).</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Do this for all angle measurements as well.</a:t>
            </a:r>
            <a:endParaRPr b="0" lang="en-US" sz="1800" spc="-1" strike="noStrike">
              <a:solidFill>
                <a:srgbClr val="000000"/>
              </a:solidFill>
              <a:latin typeface="Corbel"/>
            </a:endParaRPr>
          </a:p>
        </p:txBody>
      </p:sp>
    </p:spTree>
  </p:cSld>
  <p:timing>
    <p:tnLst>
      <p:par>
        <p:cTn id="83" dur="indefinite" restart="never" nodeType="tmRoot">
          <p:childTnLst>
            <p:seq>
              <p:cTn id="84" dur="indefinite"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TextShape 1"/>
          <p:cNvSpPr txBox="1"/>
          <p:nvPr/>
        </p:nvSpPr>
        <p:spPr>
          <a:xfrm>
            <a:off x="1484280" y="685800"/>
            <a:ext cx="10018440" cy="67212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Using DAT’s Software again for Impedance</a:t>
            </a:r>
            <a:endParaRPr b="0" lang="en-US" sz="4000" spc="-1" strike="noStrike">
              <a:solidFill>
                <a:srgbClr val="000000"/>
              </a:solidFill>
              <a:latin typeface="Corbel"/>
            </a:endParaRPr>
          </a:p>
        </p:txBody>
      </p:sp>
      <p:sp>
        <p:nvSpPr>
          <p:cNvPr id="312" name="TextShape 2"/>
          <p:cNvSpPr txBox="1"/>
          <p:nvPr/>
        </p:nvSpPr>
        <p:spPr>
          <a:xfrm>
            <a:off x="6607800" y="2666880"/>
            <a:ext cx="4894560" cy="3123720"/>
          </a:xfrm>
          <a:prstGeom prst="rect">
            <a:avLst/>
          </a:prstGeom>
          <a:noFill/>
          <a:ln>
            <a:noFill/>
          </a:ln>
        </p:spPr>
        <p:txBody>
          <a:bodyPr anchor="ctr"/>
          <a:p>
            <a:endParaRPr b="0" lang="en-US" sz="2400" spc="-1" strike="noStrike">
              <a:solidFill>
                <a:srgbClr val="000000"/>
              </a:solidFill>
              <a:latin typeface="Corbel"/>
            </a:endParaRPr>
          </a:p>
        </p:txBody>
      </p:sp>
      <p:pic>
        <p:nvPicPr>
          <p:cNvPr id="313" name="Picture 2" descr=""/>
          <p:cNvPicPr/>
          <p:nvPr/>
        </p:nvPicPr>
        <p:blipFill>
          <a:blip r:embed="rId1"/>
          <a:stretch/>
        </p:blipFill>
        <p:spPr>
          <a:xfrm>
            <a:off x="6197760" y="2386440"/>
            <a:ext cx="5297400" cy="2683800"/>
          </a:xfrm>
          <a:prstGeom prst="rect">
            <a:avLst/>
          </a:prstGeom>
          <a:ln>
            <a:noFill/>
          </a:ln>
        </p:spPr>
      </p:pic>
      <p:pic>
        <p:nvPicPr>
          <p:cNvPr id="314" name="Picture 4" descr=""/>
          <p:cNvPicPr/>
          <p:nvPr/>
        </p:nvPicPr>
        <p:blipFill>
          <a:blip r:embed="rId2"/>
          <a:stretch/>
        </p:blipFill>
        <p:spPr>
          <a:xfrm>
            <a:off x="1537200" y="1512000"/>
            <a:ext cx="4438800" cy="4438800"/>
          </a:xfrm>
          <a:prstGeom prst="rect">
            <a:avLst/>
          </a:prstGeom>
          <a:ln>
            <a:noFill/>
          </a:ln>
        </p:spPr>
      </p:pic>
    </p:spTree>
  </p:cSld>
  <p:timing>
    <p:tnLst>
      <p:par>
        <p:cTn id="85" dur="indefinite" restart="never" nodeType="tmRoot">
          <p:childTnLst>
            <p:seq>
              <p:cTn id="86" dur="indefinite"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TextShape 1"/>
          <p:cNvSpPr txBox="1"/>
          <p:nvPr/>
        </p:nvSpPr>
        <p:spPr>
          <a:xfrm>
            <a:off x="1598760" y="232920"/>
            <a:ext cx="10018440" cy="1045080"/>
          </a:xfrm>
          <a:prstGeom prst="rect">
            <a:avLst/>
          </a:prstGeom>
          <a:noFill/>
          <a:ln>
            <a:noFill/>
          </a:ln>
        </p:spPr>
        <p:txBody>
          <a:bodyPr anchor="ctr">
            <a:normAutofit/>
          </a:bodyPr>
          <a:p>
            <a:pPr algn="ctr">
              <a:lnSpc>
                <a:spcPct val="100000"/>
              </a:lnSpc>
            </a:pPr>
            <a:r>
              <a:rPr b="0" lang="en-US" sz="3200" spc="-1" strike="noStrike">
                <a:solidFill>
                  <a:srgbClr val="000000"/>
                </a:solidFill>
                <a:latin typeface="Corbel"/>
              </a:rPr>
              <a:t>Now we get the impedance measurements</a:t>
            </a:r>
            <a:br/>
            <a:r>
              <a:rPr b="0" lang="en-US" sz="3200" spc="-1" strike="noStrike">
                <a:solidFill>
                  <a:srgbClr val="000000"/>
                </a:solidFill>
                <a:latin typeface="Corbel"/>
              </a:rPr>
              <a:t>of our drivers (as measured in the box).</a:t>
            </a:r>
            <a:endParaRPr b="0" lang="en-US" sz="3200" spc="-1" strike="noStrike">
              <a:solidFill>
                <a:srgbClr val="000000"/>
              </a:solidFill>
              <a:latin typeface="Corbel"/>
            </a:endParaRPr>
          </a:p>
        </p:txBody>
      </p:sp>
      <p:pic>
        <p:nvPicPr>
          <p:cNvPr id="316" name="Content Placeholder 4" descr=""/>
          <p:cNvPicPr/>
          <p:nvPr/>
        </p:nvPicPr>
        <p:blipFill>
          <a:blip r:embed="rId1"/>
          <a:stretch/>
        </p:blipFill>
        <p:spPr>
          <a:xfrm>
            <a:off x="2793240" y="1278360"/>
            <a:ext cx="8246520" cy="4842000"/>
          </a:xfrm>
          <a:prstGeom prst="rect">
            <a:avLst/>
          </a:prstGeom>
          <a:ln>
            <a:noFill/>
          </a:ln>
        </p:spPr>
      </p:pic>
      <p:sp>
        <p:nvSpPr>
          <p:cNvPr id="317" name="TextShape 2"/>
          <p:cNvSpPr txBox="1"/>
          <p:nvPr/>
        </p:nvSpPr>
        <p:spPr>
          <a:xfrm>
            <a:off x="4503600" y="6120720"/>
            <a:ext cx="4894560" cy="584280"/>
          </a:xfrm>
          <a:prstGeom prst="rect">
            <a:avLst/>
          </a:prstGeom>
          <a:noFill/>
          <a:ln>
            <a:noFill/>
          </a:ln>
        </p:spPr>
        <p:txBody>
          <a:bodyPr anchor="ctr">
            <a:normAutofit/>
          </a:bodyPr>
          <a:p>
            <a:pPr marL="285840" indent="-285480">
              <a:lnSpc>
                <a:spcPct val="100000"/>
              </a:lnSpc>
              <a:spcBef>
                <a:spcPts val="400"/>
              </a:spcBef>
              <a:spcAft>
                <a:spcPts val="601"/>
              </a:spcAft>
              <a:buClr>
                <a:srgbClr val="1287c3"/>
              </a:buClr>
              <a:buSzPct val="145000"/>
              <a:buFont typeface="Arial"/>
              <a:buChar char="•"/>
            </a:pPr>
            <a:r>
              <a:rPr b="0" lang="en-US" sz="2000" spc="-1" strike="noStrike">
                <a:solidFill>
                  <a:srgbClr val="000000"/>
                </a:solidFill>
                <a:latin typeface="Corbel"/>
              </a:rPr>
              <a:t>Tweeter Impedance (and phase in red)</a:t>
            </a:r>
            <a:endParaRPr b="0" lang="en-US" sz="2000" spc="-1" strike="noStrike">
              <a:solidFill>
                <a:srgbClr val="000000"/>
              </a:solidFill>
              <a:latin typeface="Corbel"/>
            </a:endParaRPr>
          </a:p>
        </p:txBody>
      </p:sp>
    </p:spTree>
  </p:cSld>
  <p:timing>
    <p:tnLst>
      <p:par>
        <p:cTn id="87" dur="indefinite" restart="never" nodeType="tmRoot">
          <p:childTnLst>
            <p:seq>
              <p:cTn id="88" dur="indefinite"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TextShape 1"/>
          <p:cNvSpPr txBox="1"/>
          <p:nvPr/>
        </p:nvSpPr>
        <p:spPr>
          <a:xfrm>
            <a:off x="2923920" y="4647600"/>
            <a:ext cx="7516080" cy="2192400"/>
          </a:xfrm>
          <a:prstGeom prst="rect">
            <a:avLst/>
          </a:prstGeom>
          <a:noFill/>
          <a:ln>
            <a:noFill/>
          </a:ln>
        </p:spPr>
        <p:txBody>
          <a:bodyPr anchor="ctr">
            <a:normAutofit/>
          </a:bodyP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Woofer impedance (Phase in red)</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Note the double hump (denoting a ported box being used) with middle saddle the tuning frequency of the box.</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We export the impedances and save as a file from the menu structure.</a:t>
            </a:r>
            <a:endParaRPr b="0" lang="en-US" sz="1800" spc="-1" strike="noStrike">
              <a:solidFill>
                <a:srgbClr val="000000"/>
              </a:solidFill>
              <a:latin typeface="Corbel"/>
            </a:endParaRPr>
          </a:p>
        </p:txBody>
      </p:sp>
      <p:pic>
        <p:nvPicPr>
          <p:cNvPr id="319" name="Picture 4" descr=""/>
          <p:cNvPicPr/>
          <p:nvPr/>
        </p:nvPicPr>
        <p:blipFill>
          <a:blip r:embed="rId1"/>
          <a:stretch/>
        </p:blipFill>
        <p:spPr>
          <a:xfrm>
            <a:off x="2523600" y="219600"/>
            <a:ext cx="8183520" cy="4437000"/>
          </a:xfrm>
          <a:prstGeom prst="rect">
            <a:avLst/>
          </a:prstGeom>
          <a:ln>
            <a:noFill/>
          </a:ln>
        </p:spPr>
      </p:pic>
    </p:spTree>
  </p:cSld>
  <p:timing>
    <p:tnLst>
      <p:par>
        <p:cTn id="89" dur="indefinite" restart="never" nodeType="tmRoot">
          <p:childTnLst>
            <p:seq>
              <p:cTn id="90" dur="indefinite" nodeType="mainSeq"/>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1484280" y="685800"/>
            <a:ext cx="10018440" cy="38052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Acoustic offset</a:t>
            </a:r>
            <a:br/>
            <a:endParaRPr b="0" lang="en-US" sz="4000" spc="-1" strike="noStrike">
              <a:solidFill>
                <a:srgbClr val="000000"/>
              </a:solidFill>
              <a:latin typeface="Corbel"/>
            </a:endParaRPr>
          </a:p>
        </p:txBody>
      </p:sp>
      <p:pic>
        <p:nvPicPr>
          <p:cNvPr id="321" name="Picture 2" descr=""/>
          <p:cNvPicPr/>
          <p:nvPr/>
        </p:nvPicPr>
        <p:blipFill>
          <a:blip r:embed="rId1"/>
          <a:stretch/>
        </p:blipFill>
        <p:spPr>
          <a:xfrm>
            <a:off x="2594880" y="1250280"/>
            <a:ext cx="8298000" cy="5175000"/>
          </a:xfrm>
          <a:prstGeom prst="rect">
            <a:avLst/>
          </a:prstGeom>
          <a:ln>
            <a:noFill/>
          </a:ln>
        </p:spPr>
      </p:pic>
    </p:spTree>
  </p:cSld>
  <p:timing>
    <p:tnLst>
      <p:par>
        <p:cTn id="91" dur="indefinite" restart="never" nodeType="tmRoot">
          <p:childTnLst>
            <p:seq>
              <p:cTn id="92" dur="indefinite"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1484280" y="-102600"/>
            <a:ext cx="10018440" cy="889200"/>
          </a:xfrm>
          <a:prstGeom prst="rect">
            <a:avLst/>
          </a:prstGeom>
          <a:noFill/>
          <a:ln>
            <a:noFill/>
          </a:ln>
        </p:spPr>
        <p:txBody>
          <a:bodyPr anchor="ctr"/>
          <a:p>
            <a:pPr algn="ctr">
              <a:lnSpc>
                <a:spcPct val="100000"/>
              </a:lnSpc>
            </a:pPr>
            <a:r>
              <a:rPr b="0" lang="en-US" sz="4000" spc="-1" strike="noStrike">
                <a:solidFill>
                  <a:srgbClr val="000000"/>
                </a:solidFill>
                <a:latin typeface="Corbel"/>
              </a:rPr>
              <a:t>Finding acoustic offset</a:t>
            </a:r>
            <a:endParaRPr b="0" lang="en-US" sz="4000" spc="-1" strike="noStrike">
              <a:solidFill>
                <a:srgbClr val="000000"/>
              </a:solidFill>
              <a:latin typeface="Corbel"/>
            </a:endParaRPr>
          </a:p>
        </p:txBody>
      </p:sp>
      <p:sp>
        <p:nvSpPr>
          <p:cNvPr id="323" name="TextShape 2"/>
          <p:cNvSpPr txBox="1"/>
          <p:nvPr/>
        </p:nvSpPr>
        <p:spPr>
          <a:xfrm>
            <a:off x="6607800" y="2666880"/>
            <a:ext cx="4894560" cy="3123720"/>
          </a:xfrm>
          <a:prstGeom prst="rect">
            <a:avLst/>
          </a:prstGeom>
          <a:noFill/>
          <a:ln>
            <a:noFill/>
          </a:ln>
        </p:spPr>
        <p:txBody>
          <a:bodyPr anchor="ctr"/>
          <a:p>
            <a:endParaRPr b="0" lang="en-US" sz="2400" spc="-1" strike="noStrike">
              <a:solidFill>
                <a:srgbClr val="000000"/>
              </a:solidFill>
              <a:latin typeface="Corbel"/>
            </a:endParaRPr>
          </a:p>
        </p:txBody>
      </p:sp>
      <p:pic>
        <p:nvPicPr>
          <p:cNvPr id="324" name="Content Placeholder 7" descr=""/>
          <p:cNvPicPr/>
          <p:nvPr/>
        </p:nvPicPr>
        <p:blipFill>
          <a:blip r:embed="rId1"/>
          <a:stretch/>
        </p:blipFill>
        <p:spPr>
          <a:xfrm>
            <a:off x="1732320" y="794520"/>
            <a:ext cx="10363680" cy="5613480"/>
          </a:xfrm>
          <a:prstGeom prst="rect">
            <a:avLst/>
          </a:prstGeom>
          <a:ln>
            <a:noFill/>
          </a:ln>
        </p:spPr>
      </p:pic>
    </p:spTree>
  </p:cSld>
  <p:timing>
    <p:tnLst>
      <p:par>
        <p:cTn id="93" dur="indefinite" restart="never" nodeType="tmRoot">
          <p:childTnLst>
            <p:seq>
              <p:cTn id="94" dur="indefinite"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5" name="Content Placeholder 4" descr=""/>
          <p:cNvPicPr/>
          <p:nvPr/>
        </p:nvPicPr>
        <p:blipFill>
          <a:blip r:embed="rId1"/>
          <a:stretch/>
        </p:blipFill>
        <p:spPr>
          <a:xfrm>
            <a:off x="2197440" y="0"/>
            <a:ext cx="9646200" cy="5224680"/>
          </a:xfrm>
          <a:prstGeom prst="rect">
            <a:avLst/>
          </a:prstGeom>
          <a:ln>
            <a:noFill/>
          </a:ln>
        </p:spPr>
      </p:pic>
      <p:sp>
        <p:nvSpPr>
          <p:cNvPr id="326" name="TextShape 1"/>
          <p:cNvSpPr txBox="1"/>
          <p:nvPr/>
        </p:nvSpPr>
        <p:spPr>
          <a:xfrm>
            <a:off x="2538000" y="5159880"/>
            <a:ext cx="8964720" cy="132444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What we want is our combined spl simulated woof + tweeter responses, </a:t>
            </a:r>
            <a:br/>
            <a:r>
              <a:rPr b="0" lang="en-US" sz="1800" spc="-1" strike="noStrike">
                <a:solidFill>
                  <a:srgbClr val="000000"/>
                </a:solidFill>
                <a:latin typeface="Corbel"/>
              </a:rPr>
              <a:t>to equal our measured woofer + tweeter measurement.</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This ensures highly accurate data for our simulations to work well.</a:t>
            </a:r>
            <a:endParaRPr b="0" lang="en-US" sz="1800" spc="-1" strike="noStrike">
              <a:solidFill>
                <a:srgbClr val="000000"/>
              </a:solidFill>
              <a:latin typeface="Corbel"/>
            </a:endParaRPr>
          </a:p>
        </p:txBody>
      </p:sp>
    </p:spTree>
  </p:cSld>
  <p:timing>
    <p:tnLst>
      <p:par>
        <p:cTn id="95" dur="indefinite" restart="never" nodeType="tmRoot">
          <p:childTnLst>
            <p:seq>
              <p:cTn id="96" dur="indefinite"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1484280" y="135360"/>
            <a:ext cx="10018440" cy="725400"/>
          </a:xfrm>
          <a:prstGeom prst="rect">
            <a:avLst/>
          </a:prstGeom>
          <a:noFill/>
          <a:ln>
            <a:noFill/>
          </a:ln>
        </p:spPr>
        <p:txBody>
          <a:bodyPr anchor="ctr"/>
          <a:p>
            <a:pPr algn="ctr">
              <a:lnSpc>
                <a:spcPct val="100000"/>
              </a:lnSpc>
            </a:pPr>
            <a:r>
              <a:rPr b="0" lang="en-US" sz="4000" spc="-1" strike="noStrike">
                <a:solidFill>
                  <a:srgbClr val="000000"/>
                </a:solidFill>
                <a:latin typeface="Corbel"/>
              </a:rPr>
              <a:t>Now we can start designing our crossover</a:t>
            </a:r>
            <a:endParaRPr b="0" lang="en-US" sz="4000" spc="-1" strike="noStrike">
              <a:solidFill>
                <a:srgbClr val="000000"/>
              </a:solidFill>
              <a:latin typeface="Corbel"/>
            </a:endParaRPr>
          </a:p>
        </p:txBody>
      </p:sp>
      <p:sp>
        <p:nvSpPr>
          <p:cNvPr id="328" name="TextShape 2"/>
          <p:cNvSpPr txBox="1"/>
          <p:nvPr/>
        </p:nvSpPr>
        <p:spPr>
          <a:xfrm>
            <a:off x="4046040" y="1634040"/>
            <a:ext cx="4894560" cy="147996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First we must learn about crossover filters</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pic>
        <p:nvPicPr>
          <p:cNvPr id="329" name="Picture 2" descr=""/>
          <p:cNvPicPr/>
          <p:nvPr/>
        </p:nvPicPr>
        <p:blipFill>
          <a:blip r:embed="rId1"/>
          <a:stretch/>
        </p:blipFill>
        <p:spPr>
          <a:xfrm>
            <a:off x="2707200" y="3114720"/>
            <a:ext cx="7959960" cy="2228400"/>
          </a:xfrm>
          <a:prstGeom prst="rect">
            <a:avLst/>
          </a:prstGeom>
          <a:ln>
            <a:noFill/>
          </a:ln>
        </p:spPr>
      </p:pic>
    </p:spTree>
  </p:cSld>
  <p:timing>
    <p:tnLst>
      <p:par>
        <p:cTn id="97" dur="indefinite" restart="never" nodeType="tmRoot">
          <p:childTnLst>
            <p:seq>
              <p:cTn id="9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Picture 5" descr=""/>
          <p:cNvPicPr/>
          <p:nvPr/>
        </p:nvPicPr>
        <p:blipFill>
          <a:blip r:embed="rId1"/>
          <a:stretch/>
        </p:blipFill>
        <p:spPr>
          <a:xfrm>
            <a:off x="6461640" y="0"/>
            <a:ext cx="5117760" cy="6857640"/>
          </a:xfrm>
          <a:prstGeom prst="rect">
            <a:avLst/>
          </a:prstGeom>
          <a:ln>
            <a:noFill/>
          </a:ln>
        </p:spPr>
      </p:pic>
      <p:pic>
        <p:nvPicPr>
          <p:cNvPr id="212" name="Picture 6" descr=""/>
          <p:cNvPicPr/>
          <p:nvPr/>
        </p:nvPicPr>
        <p:blipFill>
          <a:blip r:embed="rId2"/>
          <a:stretch/>
        </p:blipFill>
        <p:spPr>
          <a:xfrm>
            <a:off x="1524600" y="0"/>
            <a:ext cx="4821120" cy="685764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0" name="Picture 2" descr=""/>
          <p:cNvPicPr/>
          <p:nvPr/>
        </p:nvPicPr>
        <p:blipFill>
          <a:blip r:embed="rId1"/>
          <a:stretch/>
        </p:blipFill>
        <p:spPr>
          <a:xfrm>
            <a:off x="1224000" y="1537920"/>
            <a:ext cx="5636160" cy="3934080"/>
          </a:xfrm>
          <a:prstGeom prst="rect">
            <a:avLst/>
          </a:prstGeom>
          <a:ln>
            <a:noFill/>
          </a:ln>
        </p:spPr>
      </p:pic>
      <p:pic>
        <p:nvPicPr>
          <p:cNvPr id="331" name="Picture 4" descr=""/>
          <p:cNvPicPr/>
          <p:nvPr/>
        </p:nvPicPr>
        <p:blipFill>
          <a:blip r:embed="rId2"/>
          <a:stretch/>
        </p:blipFill>
        <p:spPr>
          <a:xfrm>
            <a:off x="6840000" y="2232000"/>
            <a:ext cx="5292000" cy="2485800"/>
          </a:xfrm>
          <a:prstGeom prst="rect">
            <a:avLst/>
          </a:prstGeom>
          <a:ln>
            <a:noFill/>
          </a:ln>
        </p:spPr>
      </p:pic>
    </p:spTree>
  </p:cSld>
  <p:timing>
    <p:tnLst>
      <p:par>
        <p:cTn id="99" dur="indefinite" restart="never" nodeType="tmRoot">
          <p:childTnLst>
            <p:seq>
              <p:cTn id="100" dur="indefinite"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2" name="Picture 2" descr=""/>
          <p:cNvPicPr/>
          <p:nvPr/>
        </p:nvPicPr>
        <p:blipFill>
          <a:blip r:embed="rId1"/>
          <a:stretch/>
        </p:blipFill>
        <p:spPr>
          <a:xfrm>
            <a:off x="1913400" y="1352160"/>
            <a:ext cx="4206600" cy="3799440"/>
          </a:xfrm>
          <a:prstGeom prst="rect">
            <a:avLst/>
          </a:prstGeom>
          <a:ln>
            <a:noFill/>
          </a:ln>
        </p:spPr>
      </p:pic>
      <p:pic>
        <p:nvPicPr>
          <p:cNvPr id="333" name="Picture 4" descr=""/>
          <p:cNvPicPr/>
          <p:nvPr/>
        </p:nvPicPr>
        <p:blipFill>
          <a:blip r:embed="rId2"/>
          <a:stretch/>
        </p:blipFill>
        <p:spPr>
          <a:xfrm>
            <a:off x="6984000" y="1446840"/>
            <a:ext cx="4205160" cy="3737160"/>
          </a:xfrm>
          <a:prstGeom prst="rect">
            <a:avLst/>
          </a:prstGeom>
          <a:ln>
            <a:noFill/>
          </a:ln>
        </p:spPr>
      </p:pic>
    </p:spTree>
  </p:cSld>
  <p:timing>
    <p:tnLst>
      <p:par>
        <p:cTn id="101" dur="indefinite" restart="never" nodeType="tmRoot">
          <p:childTnLst>
            <p:seq>
              <p:cTn id="102" dur="indefinite"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4" name="Content Placeholder 4" descr=""/>
          <p:cNvPicPr/>
          <p:nvPr/>
        </p:nvPicPr>
        <p:blipFill>
          <a:blip r:embed="rId1"/>
          <a:stretch/>
        </p:blipFill>
        <p:spPr>
          <a:xfrm>
            <a:off x="1549800" y="1353600"/>
            <a:ext cx="10272600" cy="4150800"/>
          </a:xfrm>
          <a:prstGeom prst="rect">
            <a:avLst/>
          </a:prstGeom>
          <a:ln>
            <a:noFill/>
          </a:ln>
        </p:spPr>
      </p:pic>
    </p:spTree>
  </p:cSld>
  <p:timing>
    <p:tnLst>
      <p:par>
        <p:cTn id="103" dur="indefinite" restart="never" nodeType="tmRoot">
          <p:childTnLst>
            <p:seq>
              <p:cTn id="104" dur="indefinite"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Content Placeholder 4" descr=""/>
          <p:cNvPicPr/>
          <p:nvPr/>
        </p:nvPicPr>
        <p:blipFill>
          <a:blip r:embed="rId1"/>
          <a:stretch/>
        </p:blipFill>
        <p:spPr>
          <a:xfrm>
            <a:off x="1636200" y="1152000"/>
            <a:ext cx="4195800" cy="4334400"/>
          </a:xfrm>
          <a:prstGeom prst="rect">
            <a:avLst/>
          </a:prstGeom>
          <a:ln>
            <a:noFill/>
          </a:ln>
        </p:spPr>
      </p:pic>
      <p:pic>
        <p:nvPicPr>
          <p:cNvPr id="336" name="Content Placeholder 5" descr=""/>
          <p:cNvPicPr/>
          <p:nvPr/>
        </p:nvPicPr>
        <p:blipFill>
          <a:blip r:embed="rId2"/>
          <a:stretch/>
        </p:blipFill>
        <p:spPr>
          <a:xfrm>
            <a:off x="6199920" y="1162080"/>
            <a:ext cx="5592600" cy="4309920"/>
          </a:xfrm>
          <a:prstGeom prst="rect">
            <a:avLst/>
          </a:prstGeom>
          <a:ln>
            <a:noFill/>
          </a:ln>
        </p:spPr>
      </p:pic>
    </p:spTree>
  </p:cSld>
  <p:timing>
    <p:tnLst>
      <p:par>
        <p:cTn id="105" dur="indefinite" restart="never" nodeType="tmRoot">
          <p:childTnLst>
            <p:seq>
              <p:cTn id="106" dur="indefinite"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TextShape 1"/>
          <p:cNvSpPr txBox="1"/>
          <p:nvPr/>
        </p:nvSpPr>
        <p:spPr>
          <a:xfrm>
            <a:off x="6095880" y="5871960"/>
            <a:ext cx="4894560" cy="98568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Final 45deg</a:t>
            </a:r>
            <a:endParaRPr b="0" lang="en-US" sz="1800" spc="-1" strike="noStrike">
              <a:solidFill>
                <a:srgbClr val="000000"/>
              </a:solidFill>
              <a:latin typeface="Corbel"/>
            </a:endParaRPr>
          </a:p>
        </p:txBody>
      </p:sp>
      <p:pic>
        <p:nvPicPr>
          <p:cNvPr id="338" name="Content Placeholder 7" descr=""/>
          <p:cNvPicPr/>
          <p:nvPr/>
        </p:nvPicPr>
        <p:blipFill>
          <a:blip r:embed="rId1"/>
          <a:stretch/>
        </p:blipFill>
        <p:spPr>
          <a:xfrm>
            <a:off x="1800000" y="288000"/>
            <a:ext cx="10094760" cy="5528520"/>
          </a:xfrm>
          <a:prstGeom prst="rect">
            <a:avLst/>
          </a:prstGeom>
          <a:ln>
            <a:noFill/>
          </a:ln>
        </p:spPr>
      </p:pic>
    </p:spTree>
  </p:cSld>
  <p:timing>
    <p:tnLst>
      <p:par>
        <p:cTn id="107" dur="indefinite" restart="never" nodeType="tmRoot">
          <p:childTnLst>
            <p:seq>
              <p:cTn id="108" dur="indefinite" nodeType="mainSeq"/>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Content Placeholder 4" descr=""/>
          <p:cNvPicPr/>
          <p:nvPr/>
        </p:nvPicPr>
        <p:blipFill>
          <a:blip r:embed="rId1"/>
          <a:stretch/>
        </p:blipFill>
        <p:spPr>
          <a:xfrm>
            <a:off x="1755000" y="325800"/>
            <a:ext cx="10131840" cy="5539320"/>
          </a:xfrm>
          <a:prstGeom prst="rect">
            <a:avLst/>
          </a:prstGeom>
          <a:ln>
            <a:noFill/>
          </a:ln>
        </p:spPr>
      </p:pic>
      <p:sp>
        <p:nvSpPr>
          <p:cNvPr id="340" name="TextShape 1"/>
          <p:cNvSpPr txBox="1"/>
          <p:nvPr/>
        </p:nvSpPr>
        <p:spPr>
          <a:xfrm>
            <a:off x="5217840" y="5567040"/>
            <a:ext cx="4894560" cy="190008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a:solidFill>
                  <a:srgbClr val="000000"/>
                </a:solidFill>
                <a:latin typeface="Corbel"/>
              </a:rPr>
              <a:t>Final 0 deg measurements</a:t>
            </a:r>
            <a:endParaRPr b="0" lang="en-US" sz="1800" spc="-1" strike="noStrike">
              <a:solidFill>
                <a:srgbClr val="000000"/>
              </a:solidFill>
              <a:latin typeface="Corbel"/>
            </a:endParaRPr>
          </a:p>
        </p:txBody>
      </p:sp>
    </p:spTree>
  </p:cSld>
  <p:timing>
    <p:tnLst>
      <p:par>
        <p:cTn id="109" dur="indefinite" restart="never" nodeType="tmRoot">
          <p:childTnLst>
            <p:seq>
              <p:cTn id="110" dur="indefinite" nodeType="mainSeq"/>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1" name="Content Placeholder 4" descr=""/>
          <p:cNvPicPr/>
          <p:nvPr/>
        </p:nvPicPr>
        <p:blipFill>
          <a:blip r:embed="rId1"/>
          <a:stretch/>
        </p:blipFill>
        <p:spPr>
          <a:xfrm>
            <a:off x="3626640" y="16560"/>
            <a:ext cx="6142320" cy="6824880"/>
          </a:xfrm>
          <a:prstGeom prst="rect">
            <a:avLst/>
          </a:prstGeom>
          <a:ln>
            <a:noFill/>
          </a:ln>
        </p:spPr>
      </p:pic>
      <p:sp>
        <p:nvSpPr>
          <p:cNvPr id="342" name="TextShape 1"/>
          <p:cNvSpPr txBox="1"/>
          <p:nvPr/>
        </p:nvSpPr>
        <p:spPr>
          <a:xfrm>
            <a:off x="6607800" y="2666880"/>
            <a:ext cx="4894560" cy="3123720"/>
          </a:xfrm>
          <a:prstGeom prst="rect">
            <a:avLst/>
          </a:prstGeom>
          <a:noFill/>
          <a:ln>
            <a:noFill/>
          </a:ln>
        </p:spPr>
        <p:txBody>
          <a:bodyPr anchor="ctr"/>
          <a:p>
            <a:endParaRPr b="0" lang="en-US" sz="2400" spc="-1" strike="noStrike">
              <a:solidFill>
                <a:srgbClr val="000000"/>
              </a:solidFill>
              <a:latin typeface="Corbel"/>
            </a:endParaRPr>
          </a:p>
        </p:txBody>
      </p:sp>
    </p:spTree>
  </p:cSld>
  <p:timing>
    <p:tnLst>
      <p:par>
        <p:cTn id="111" dur="indefinite" restart="never" nodeType="tmRoot">
          <p:childTnLst>
            <p:seq>
              <p:cTn id="112" dur="indefinite" nodeType="mainSeq"/>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TextShape 1"/>
          <p:cNvSpPr txBox="1"/>
          <p:nvPr/>
        </p:nvSpPr>
        <p:spPr>
          <a:xfrm>
            <a:off x="1484280" y="250920"/>
            <a:ext cx="10018440" cy="380520"/>
          </a:xfrm>
          <a:prstGeom prst="rect">
            <a:avLst/>
          </a:prstGeom>
          <a:noFill/>
          <a:ln>
            <a:noFill/>
          </a:ln>
        </p:spPr>
        <p:txBody>
          <a:bodyPr anchor="ctr">
            <a:normAutofit/>
          </a:bodyPr>
          <a:p>
            <a:pPr algn="ctr">
              <a:lnSpc>
                <a:spcPct val="100000"/>
              </a:lnSpc>
            </a:pPr>
            <a:r>
              <a:rPr b="0" lang="en-US" sz="4000" spc="-1" strike="noStrike">
                <a:solidFill>
                  <a:srgbClr val="000000"/>
                </a:solidFill>
                <a:latin typeface="Corbel"/>
              </a:rPr>
              <a:t>Useful Links</a:t>
            </a:r>
            <a:endParaRPr b="0" lang="en-US" sz="4000" spc="-1" strike="noStrike">
              <a:solidFill>
                <a:srgbClr val="000000"/>
              </a:solidFill>
              <a:latin typeface="Corbel"/>
            </a:endParaRPr>
          </a:p>
        </p:txBody>
      </p:sp>
      <p:sp>
        <p:nvSpPr>
          <p:cNvPr id="344" name="TextShape 2"/>
          <p:cNvSpPr txBox="1"/>
          <p:nvPr/>
        </p:nvSpPr>
        <p:spPr>
          <a:xfrm>
            <a:off x="2232000" y="1008000"/>
            <a:ext cx="9504000" cy="4782600"/>
          </a:xfrm>
          <a:prstGeom prst="rect">
            <a:avLst/>
          </a:prstGeom>
          <a:noFill/>
          <a:ln>
            <a:noFill/>
          </a:ln>
        </p:spPr>
        <p:txBody>
          <a:bodyPr anchor="ctr"/>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1"/>
              </a:rPr>
              <a:t>http://www.troelsgravesen.dk/</a:t>
            </a:r>
            <a:r>
              <a:rPr b="0" lang="en-US" sz="1800" spc="-1" strike="noStrike">
                <a:solidFill>
                  <a:srgbClr val="000000"/>
                </a:solidFill>
                <a:latin typeface="Corbel"/>
              </a:rPr>
              <a:t>  Diy site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2"/>
              </a:rPr>
              <a:t>https://speakerbug.com.au/</a:t>
            </a:r>
            <a:r>
              <a:rPr b="0" lang="en-US" sz="1800" spc="-1" strike="noStrike">
                <a:solidFill>
                  <a:srgbClr val="000000"/>
                </a:solidFill>
                <a:latin typeface="Corbel"/>
              </a:rPr>
              <a:t>     Crossover / speaker parts </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3"/>
              </a:rPr>
              <a:t>https://www.parts-express.com/</a:t>
            </a:r>
            <a:r>
              <a:rPr b="0" lang="en-US" sz="1800" spc="-1" strike="noStrike">
                <a:solidFill>
                  <a:srgbClr val="000000"/>
                </a:solidFill>
                <a:latin typeface="Corbel"/>
              </a:rPr>
              <a:t>       Store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4"/>
              </a:rPr>
              <a:t>https://www.madisoundspeakerstore.com/</a:t>
            </a:r>
            <a:r>
              <a:rPr b="0" lang="en-US" sz="1800" spc="-1" strike="noStrike">
                <a:solidFill>
                  <a:srgbClr val="000000"/>
                </a:solidFill>
                <a:latin typeface="Corbel"/>
              </a:rPr>
              <a:t>   Store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5"/>
              </a:rPr>
              <a:t>https://www.falconacoustics.co.uk/</a:t>
            </a:r>
            <a:r>
              <a:rPr b="0" lang="en-US" sz="1800" spc="-1" strike="noStrike">
                <a:solidFill>
                  <a:srgbClr val="000000"/>
                </a:solidFill>
                <a:latin typeface="Corbel"/>
              </a:rPr>
              <a:t>    UK Store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6"/>
              </a:rPr>
              <a:t>https://www.diyaudioandvideo.com/</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7"/>
              </a:rPr>
              <a:t>http://audio.claub.net/index.html</a:t>
            </a:r>
            <a:r>
              <a:rPr b="0" lang="en-US" sz="1800" spc="-1" strike="noStrike">
                <a:solidFill>
                  <a:srgbClr val="000000"/>
                </a:solidFill>
                <a:latin typeface="Corbel"/>
              </a:rPr>
              <a:t> free software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8"/>
              </a:rPr>
              <a:t>https://kimmosaunisto.net/Software/Software.html</a:t>
            </a:r>
            <a:r>
              <a:rPr b="0" lang="en-US" sz="1800" spc="-1" strike="noStrike">
                <a:solidFill>
                  <a:srgbClr val="000000"/>
                </a:solidFill>
                <a:latin typeface="Corbel"/>
              </a:rPr>
              <a:t> Free crossover software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9"/>
              </a:rPr>
              <a:t>https://www.diyaudio.com/forums/software-tools/259865-xsim-free-crossover-designer.html</a:t>
            </a:r>
            <a:r>
              <a:rPr b="0" lang="en-US" sz="1800" spc="-1" strike="noStrike">
                <a:solidFill>
                  <a:srgbClr val="000000"/>
                </a:solidFill>
                <a:latin typeface="Corbel"/>
              </a:rPr>
              <a:t> Xsim crossover simulator free</a:t>
            </a:r>
            <a:endParaRPr b="0" lang="en-US" sz="1800" spc="-1" strike="noStrike">
              <a:solidFill>
                <a:srgbClr val="000000"/>
              </a:solidFill>
              <a:latin typeface="Corbel"/>
            </a:endParaRPr>
          </a:p>
          <a:p>
            <a:pPr marL="285840" indent="-285480">
              <a:lnSpc>
                <a:spcPct val="100000"/>
              </a:lnSpc>
              <a:spcBef>
                <a:spcPts val="360"/>
              </a:spcBef>
              <a:spcAft>
                <a:spcPts val="601"/>
              </a:spcAft>
              <a:buClr>
                <a:srgbClr val="1287c3"/>
              </a:buClr>
              <a:buSzPct val="145000"/>
              <a:buFont typeface="Arial"/>
              <a:buChar char="•"/>
            </a:pPr>
            <a:r>
              <a:rPr b="0" lang="en-US" sz="1800" spc="-1" strike="noStrike" u="sng">
                <a:solidFill>
                  <a:srgbClr val="3085ed"/>
                </a:solidFill>
                <a:uFillTx/>
                <a:latin typeface="Corbel"/>
                <a:hlinkClick r:id="rId10"/>
              </a:rPr>
              <a:t>https://www.diyaudio.com/</a:t>
            </a:r>
            <a:r>
              <a:rPr b="0" lang="en-US" sz="1800" spc="-1" strike="noStrike">
                <a:solidFill>
                  <a:srgbClr val="000000"/>
                </a:solidFill>
                <a:latin typeface="Corbel"/>
              </a:rPr>
              <a:t> diyaudio forum</a:t>
            </a: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a:p>
            <a:pPr>
              <a:lnSpc>
                <a:spcPct val="100000"/>
              </a:lnSpc>
              <a:spcBef>
                <a:spcPts val="360"/>
              </a:spcBef>
              <a:spcAft>
                <a:spcPts val="601"/>
              </a:spcAft>
            </a:pPr>
            <a:endParaRPr b="0" lang="en-US" sz="1800" spc="-1" strike="noStrike">
              <a:solidFill>
                <a:srgbClr val="000000"/>
              </a:solidFill>
              <a:latin typeface="Corbel"/>
            </a:endParaRPr>
          </a:p>
        </p:txBody>
      </p:sp>
    </p:spTree>
  </p:cSld>
  <p:timing>
    <p:tnLst>
      <p:par>
        <p:cTn id="113" dur="indefinite" restart="never" nodeType="tmRoot">
          <p:childTnLst>
            <p:seq>
              <p:cTn id="114" dur="indefinite" nodeType="mainSeq"/>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TextShape 1"/>
          <p:cNvSpPr txBox="1"/>
          <p:nvPr/>
        </p:nvSpPr>
        <p:spPr>
          <a:xfrm>
            <a:off x="1670760" y="0"/>
            <a:ext cx="10018440" cy="792000"/>
          </a:xfrm>
          <a:prstGeom prst="rect">
            <a:avLst/>
          </a:prstGeom>
          <a:noFill/>
          <a:ln>
            <a:noFill/>
          </a:ln>
        </p:spPr>
        <p:txBody>
          <a:bodyPr anchor="ctr"/>
          <a:p>
            <a:pPr algn="ctr">
              <a:lnSpc>
                <a:spcPct val="100000"/>
              </a:lnSpc>
            </a:pPr>
            <a:r>
              <a:rPr b="0" lang="en-US" sz="4000" spc="-1" strike="noStrike">
                <a:solidFill>
                  <a:srgbClr val="000000"/>
                </a:solidFill>
                <a:latin typeface="Corbel"/>
              </a:rPr>
              <a:t>The End. Happy Building</a:t>
            </a:r>
            <a:endParaRPr b="0" lang="en-US" sz="4000" spc="-1" strike="noStrike">
              <a:solidFill>
                <a:srgbClr val="000000"/>
              </a:solidFill>
              <a:latin typeface="Corbel"/>
            </a:endParaRPr>
          </a:p>
        </p:txBody>
      </p:sp>
      <p:pic>
        <p:nvPicPr>
          <p:cNvPr id="346" name="Content Placeholder 4" descr=""/>
          <p:cNvPicPr/>
          <p:nvPr/>
        </p:nvPicPr>
        <p:blipFill>
          <a:blip r:embed="rId1"/>
          <a:stretch/>
        </p:blipFill>
        <p:spPr>
          <a:xfrm>
            <a:off x="3024000" y="813240"/>
            <a:ext cx="8059680" cy="6044760"/>
          </a:xfrm>
          <a:prstGeom prst="rect">
            <a:avLst/>
          </a:prstGeom>
          <a:ln>
            <a:noFill/>
          </a:ln>
        </p:spPr>
      </p:pic>
    </p:spTree>
  </p:cSld>
  <p:timing>
    <p:tnLst>
      <p:par>
        <p:cTn id="115" dur="indefinite" restart="never" nodeType="tmRoot">
          <p:childTnLst>
            <p:seq>
              <p:cTn id="116"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 descr=""/>
          <p:cNvPicPr/>
          <p:nvPr/>
        </p:nvPicPr>
        <p:blipFill>
          <a:blip r:embed="rId1"/>
          <a:stretch/>
        </p:blipFill>
        <p:spPr>
          <a:xfrm>
            <a:off x="2989440" y="0"/>
            <a:ext cx="6213240" cy="685764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1484280" y="68580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Big 3 Woofer Parameters</a:t>
            </a:r>
            <a:endParaRPr b="0" lang="en-US" sz="4000" spc="-1" strike="noStrike">
              <a:solidFill>
                <a:srgbClr val="000000"/>
              </a:solidFill>
              <a:latin typeface="Corbel"/>
            </a:endParaRPr>
          </a:p>
        </p:txBody>
      </p:sp>
      <p:sp>
        <p:nvSpPr>
          <p:cNvPr id="215" name="TextShape 2"/>
          <p:cNvSpPr txBox="1"/>
          <p:nvPr/>
        </p:nvSpPr>
        <p:spPr>
          <a:xfrm>
            <a:off x="1484280" y="2666880"/>
            <a:ext cx="10018440" cy="312372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Fs : The frequency the driver resonates in free air. (Hz)</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Qts : A number indicating the magnitude of resonance at driver Fs.</a:t>
            </a:r>
            <a:br/>
            <a:r>
              <a:rPr b="0" lang="en-US" sz="2400" spc="-1" strike="noStrike">
                <a:solidFill>
                  <a:srgbClr val="000000"/>
                </a:solidFill>
                <a:latin typeface="Corbel"/>
              </a:rPr>
              <a:t>Smaller numbers indicate that the suspension system and electrical damping have more control on a driver, producing a smaller amplitude at resonance.</a:t>
            </a:r>
            <a:br/>
            <a:r>
              <a:rPr b="0" lang="en-US" sz="2400" spc="-1" strike="noStrike">
                <a:solidFill>
                  <a:srgbClr val="000000"/>
                </a:solidFill>
                <a:latin typeface="Corbel"/>
              </a:rPr>
              <a:t>Qts is a combination of Qes(electrical Q) and Qms(mechanical Q).</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Vas : The volume of air having a compliance equivalent to that of the drivers suspension system.</a:t>
            </a:r>
            <a:br/>
            <a:r>
              <a:rPr b="0" lang="en-US" sz="2400" spc="-1" strike="noStrike">
                <a:solidFill>
                  <a:srgbClr val="000000"/>
                </a:solidFill>
                <a:latin typeface="Corbel"/>
              </a:rPr>
              <a:t>The word compliance used here is the opposite of the word stiffness; larger implies ease of motion.</a:t>
            </a:r>
            <a:endParaRPr b="0" lang="en-US" sz="2400" spc="-1" strike="noStrike">
              <a:solidFill>
                <a:srgbClr val="000000"/>
              </a:solidFill>
              <a:latin typeface="Corbe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2273040" y="0"/>
            <a:ext cx="1001844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Enclosure Types</a:t>
            </a:r>
            <a:endParaRPr b="0" lang="en-US" sz="4000" spc="-1" strike="noStrike">
              <a:solidFill>
                <a:srgbClr val="000000"/>
              </a:solidFill>
              <a:latin typeface="Corbel"/>
            </a:endParaRPr>
          </a:p>
        </p:txBody>
      </p:sp>
      <p:pic>
        <p:nvPicPr>
          <p:cNvPr id="217" name="Picture 2" descr=""/>
          <p:cNvPicPr/>
          <p:nvPr/>
        </p:nvPicPr>
        <p:blipFill>
          <a:blip r:embed="rId1"/>
          <a:stretch/>
        </p:blipFill>
        <p:spPr>
          <a:xfrm>
            <a:off x="1693080" y="0"/>
            <a:ext cx="3439440" cy="5253840"/>
          </a:xfrm>
          <a:prstGeom prst="rect">
            <a:avLst/>
          </a:prstGeom>
          <a:ln>
            <a:noFill/>
          </a:ln>
        </p:spPr>
      </p:pic>
      <p:sp>
        <p:nvSpPr>
          <p:cNvPr id="218" name="TextShape 2"/>
          <p:cNvSpPr txBox="1"/>
          <p:nvPr/>
        </p:nvSpPr>
        <p:spPr>
          <a:xfrm>
            <a:off x="1693080" y="4409280"/>
            <a:ext cx="10018440" cy="3123720"/>
          </a:xfrm>
          <a:prstGeom prst="rect">
            <a:avLst/>
          </a:prstGeom>
          <a:noFill/>
          <a:ln>
            <a:noFill/>
          </a:ln>
        </p:spPr>
        <p:txBody>
          <a:bodyPr anchor="ct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Open Baffle/ Infinite baffle: Mounting of a driver on a panel. Sometimes called Infinite Baffle. Since panels aren’t infinitely large the closest we can get is mounting drivers on a wall with the rear space made as another room.</a:t>
            </a:r>
            <a:endParaRPr b="0" lang="en-US" sz="2400" spc="-1" strike="noStrike">
              <a:solidFill>
                <a:srgbClr val="000000"/>
              </a:solidFill>
              <a:latin typeface="Corbe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Picture 2" descr=""/>
          <p:cNvPicPr/>
          <p:nvPr/>
        </p:nvPicPr>
        <p:blipFill>
          <a:blip r:embed="rId1"/>
          <a:srcRect l="0" t="12117" r="0" b="5061"/>
          <a:stretch/>
        </p:blipFill>
        <p:spPr>
          <a:xfrm>
            <a:off x="1743120" y="186120"/>
            <a:ext cx="2160000" cy="2306520"/>
          </a:xfrm>
          <a:prstGeom prst="rect">
            <a:avLst/>
          </a:prstGeom>
          <a:ln>
            <a:noFill/>
          </a:ln>
        </p:spPr>
      </p:pic>
      <p:sp>
        <p:nvSpPr>
          <p:cNvPr id="220" name="TextShape 1"/>
          <p:cNvSpPr txBox="1"/>
          <p:nvPr/>
        </p:nvSpPr>
        <p:spPr>
          <a:xfrm>
            <a:off x="4625280" y="432000"/>
            <a:ext cx="4878720" cy="1752120"/>
          </a:xfrm>
          <a:prstGeom prst="rect">
            <a:avLst/>
          </a:prstGeom>
          <a:noFill/>
          <a:ln>
            <a:noFill/>
          </a:ln>
        </p:spPr>
        <p:txBody>
          <a:bodyPr anchor="ctr"/>
          <a:p>
            <a:pPr algn="ctr">
              <a:lnSpc>
                <a:spcPct val="100000"/>
              </a:lnSpc>
            </a:pPr>
            <a:r>
              <a:rPr b="0" lang="en-US" sz="4000" spc="-1" strike="noStrike">
                <a:solidFill>
                  <a:srgbClr val="000000"/>
                </a:solidFill>
                <a:latin typeface="Corbel"/>
              </a:rPr>
              <a:t>Closed Box</a:t>
            </a:r>
            <a:endParaRPr b="0" lang="en-US" sz="4000" spc="-1" strike="noStrike">
              <a:solidFill>
                <a:srgbClr val="000000"/>
              </a:solidFill>
              <a:latin typeface="Corbel"/>
            </a:endParaRPr>
          </a:p>
        </p:txBody>
      </p:sp>
      <p:sp>
        <p:nvSpPr>
          <p:cNvPr id="221" name="TextShape 2"/>
          <p:cNvSpPr txBox="1"/>
          <p:nvPr/>
        </p:nvSpPr>
        <p:spPr>
          <a:xfrm>
            <a:off x="1484280" y="2666880"/>
            <a:ext cx="10018440" cy="3123720"/>
          </a:xfrm>
          <a:prstGeom prst="rect">
            <a:avLst/>
          </a:prstGeom>
          <a:noFill/>
          <a:ln>
            <a:noFill/>
          </a:ln>
        </p:spPr>
        <p:txBody>
          <a:bodyPr anchor="ctr">
            <a:normAutofit/>
          </a:bodyPr>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Closed Box / Infinite Baffle: Mounting a driver on a completely sealed box thus separating the drivers front and rear acoustic energy.</a:t>
            </a:r>
            <a:br/>
            <a:r>
              <a:rPr b="0" lang="en-US" sz="2400" spc="-1" strike="noStrike">
                <a:solidFill>
                  <a:srgbClr val="000000"/>
                </a:solidFill>
                <a:latin typeface="Corbel"/>
              </a:rPr>
              <a:t>This prevents cancellation of bass frequencies as a result and also acts as a filter in the bass region.</a:t>
            </a:r>
            <a:br/>
            <a:r>
              <a:rPr b="0" lang="en-US" sz="2400" spc="-1" strike="noStrike">
                <a:solidFill>
                  <a:srgbClr val="000000"/>
                </a:solidFill>
                <a:latin typeface="Corbel"/>
              </a:rPr>
              <a:t>In early days a closed box was sometimes referred to as infinite baffle.</a:t>
            </a:r>
            <a:br/>
            <a:r>
              <a:rPr b="0" lang="en-US" sz="2400" spc="-1" strike="noStrike">
                <a:solidFill>
                  <a:srgbClr val="000000"/>
                </a:solidFill>
                <a:latin typeface="Corbel"/>
              </a:rPr>
              <a:t>A closed box has a 12db/octave roll off.</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Great Transient response.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Lesser Frequency response.</a:t>
            </a:r>
            <a:endParaRPr b="0" lang="en-US" sz="2400" spc="-1" strike="noStrike">
              <a:solidFill>
                <a:srgbClr val="000000"/>
              </a:solidFill>
              <a:latin typeface="Corbel"/>
            </a:endParaRPr>
          </a:p>
          <a:p>
            <a:pPr marL="285840" indent="-285480">
              <a:lnSpc>
                <a:spcPct val="100000"/>
              </a:lnSpc>
              <a:spcBef>
                <a:spcPts val="479"/>
              </a:spcBef>
              <a:spcAft>
                <a:spcPts val="601"/>
              </a:spcAft>
              <a:buClr>
                <a:srgbClr val="1287c3"/>
              </a:buClr>
              <a:buSzPct val="145000"/>
              <a:buFont typeface="Arial"/>
              <a:buChar char="•"/>
            </a:pPr>
            <a:r>
              <a:rPr b="0" lang="en-US" sz="2400" spc="-1" strike="noStrike">
                <a:solidFill>
                  <a:srgbClr val="000000"/>
                </a:solidFill>
                <a:latin typeface="Corbel"/>
              </a:rPr>
              <a:t>Less efficient (only using front wave).</a:t>
            </a:r>
            <a:endParaRPr b="0" lang="en-US" sz="2400" spc="-1" strike="noStrike">
              <a:solidFill>
                <a:srgbClr val="000000"/>
              </a:solidFill>
              <a:latin typeface="Corbe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TM03457496[[fn=Parallax]]</Template>
  <TotalTime>1667</TotalTime>
  <Application>LibreOffice/6.0.4.2$Windows_X86_64 LibreOffice_project/9b0d9b32d5dcda91d2f1a96dc04c645c450872bf</Application>
  <Words>1538</Words>
  <Paragraphs>130</Paragraphs>
  <Company>Australia Post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2017-11-27T09:03:32Z</dcterms:created>
  <dc:creator>Ljubic, Simon</dc:creator>
  <dc:description/>
  <dc:language>en-AU</dc:language>
  <cp:lastModifiedBy/>
  <dcterms:modified xsi:type="dcterms:W3CDTF">2018-11-09T17:25:51Z</dcterms:modified>
  <cp:revision>72</cp:revision>
  <dc:subject/>
  <dc:title>Speaker Design Course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Australia Post</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58</vt:i4>
  </property>
</Properties>
</file>